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4" r:id="rId7"/>
    <p:sldId id="265" r:id="rId8"/>
    <p:sldId id="266" r:id="rId9"/>
    <p:sldId id="261" r:id="rId10"/>
    <p:sldId id="262" r:id="rId11"/>
    <p:sldId id="263" r:id="rId12"/>
    <p:sldId id="267" r:id="rId13"/>
    <p:sldId id="268" r:id="rId14"/>
    <p:sldId id="269" r:id="rId1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5AABEA-7F99-4844-9775-C29A51A1CC20}" type="datetimeFigureOut">
              <a:rPr lang="de-CH" smtClean="0"/>
              <a:t>17.06.2014</a:t>
            </a:fld>
            <a:endParaRPr lang="de-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AC8255-2AB2-4D07-A7F1-71BAEB7B6F3E}" type="slidenum">
              <a:rPr lang="de-CH" smtClean="0"/>
              <a:t>‹Nr.›</a:t>
            </a:fld>
            <a:endParaRPr lang="de-CH"/>
          </a:p>
        </p:txBody>
      </p:sp>
    </p:spTree>
    <p:extLst>
      <p:ext uri="{BB962C8B-B14F-4D97-AF65-F5344CB8AC3E}">
        <p14:creationId xmlns:p14="http://schemas.microsoft.com/office/powerpoint/2010/main" val="355763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CH"/>
          </a:p>
        </p:txBody>
      </p:sp>
      <p:sp>
        <p:nvSpPr>
          <p:cNvPr id="4" name="Datumsplatzhalter 3"/>
          <p:cNvSpPr>
            <a:spLocks noGrp="1"/>
          </p:cNvSpPr>
          <p:nvPr>
            <p:ph type="dt" sz="half" idx="10"/>
          </p:nvPr>
        </p:nvSpPr>
        <p:spPr/>
        <p:txBody>
          <a:bodyPr/>
          <a:lstStyle/>
          <a:p>
            <a:r>
              <a:rPr lang="de-DE" smtClean="0"/>
              <a:t>27.11.2013/gk</a:t>
            </a:r>
            <a:endParaRPr lang="de-CH"/>
          </a:p>
        </p:txBody>
      </p:sp>
      <p:sp>
        <p:nvSpPr>
          <p:cNvPr id="5" name="Fußzeilenplatzhalter 4"/>
          <p:cNvSpPr>
            <a:spLocks noGrp="1"/>
          </p:cNvSpPr>
          <p:nvPr>
            <p:ph type="ftr" sz="quarter" idx="11"/>
          </p:nvPr>
        </p:nvSpPr>
        <p:spPr/>
        <p:txBody>
          <a:bodyPr/>
          <a:lstStyle/>
          <a:p>
            <a:r>
              <a:rPr lang="de-CH" smtClean="0"/>
              <a:t>J+S </a:t>
            </a:r>
            <a:endParaRPr lang="de-CH"/>
          </a:p>
        </p:txBody>
      </p:sp>
      <p:sp>
        <p:nvSpPr>
          <p:cNvPr id="6" name="Foliennummernplatzhalter 5"/>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62331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r>
              <a:rPr lang="de-DE" smtClean="0"/>
              <a:t>27.11.2013/gk</a:t>
            </a:r>
            <a:endParaRPr lang="de-CH"/>
          </a:p>
        </p:txBody>
      </p:sp>
      <p:sp>
        <p:nvSpPr>
          <p:cNvPr id="5" name="Fußzeilenplatzhalter 4"/>
          <p:cNvSpPr>
            <a:spLocks noGrp="1"/>
          </p:cNvSpPr>
          <p:nvPr>
            <p:ph type="ftr" sz="quarter" idx="11"/>
          </p:nvPr>
        </p:nvSpPr>
        <p:spPr/>
        <p:txBody>
          <a:bodyPr/>
          <a:lstStyle/>
          <a:p>
            <a:r>
              <a:rPr lang="de-CH" smtClean="0"/>
              <a:t>J+S </a:t>
            </a:r>
            <a:endParaRPr lang="de-CH"/>
          </a:p>
        </p:txBody>
      </p:sp>
      <p:sp>
        <p:nvSpPr>
          <p:cNvPr id="6" name="Foliennummernplatzhalter 5"/>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64730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r>
              <a:rPr lang="de-DE" smtClean="0"/>
              <a:t>27.11.2013/gk</a:t>
            </a:r>
            <a:endParaRPr lang="de-CH"/>
          </a:p>
        </p:txBody>
      </p:sp>
      <p:sp>
        <p:nvSpPr>
          <p:cNvPr id="5" name="Fußzeilenplatzhalter 4"/>
          <p:cNvSpPr>
            <a:spLocks noGrp="1"/>
          </p:cNvSpPr>
          <p:nvPr>
            <p:ph type="ftr" sz="quarter" idx="11"/>
          </p:nvPr>
        </p:nvSpPr>
        <p:spPr/>
        <p:txBody>
          <a:bodyPr/>
          <a:lstStyle/>
          <a:p>
            <a:r>
              <a:rPr lang="de-CH" smtClean="0"/>
              <a:t>J+S </a:t>
            </a:r>
            <a:endParaRPr lang="de-CH"/>
          </a:p>
        </p:txBody>
      </p:sp>
      <p:sp>
        <p:nvSpPr>
          <p:cNvPr id="6" name="Foliennummernplatzhalter 5"/>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1543117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10"/>
          </p:nvPr>
        </p:nvSpPr>
        <p:spPr/>
        <p:txBody>
          <a:bodyPr/>
          <a:lstStyle/>
          <a:p>
            <a:r>
              <a:rPr lang="de-DE" smtClean="0"/>
              <a:t>27.11.2013/gk</a:t>
            </a:r>
            <a:endParaRPr lang="de-CH"/>
          </a:p>
        </p:txBody>
      </p:sp>
      <p:sp>
        <p:nvSpPr>
          <p:cNvPr id="5" name="Fußzeilenplatzhalter 4"/>
          <p:cNvSpPr>
            <a:spLocks noGrp="1"/>
          </p:cNvSpPr>
          <p:nvPr>
            <p:ph type="ftr" sz="quarter" idx="11"/>
          </p:nvPr>
        </p:nvSpPr>
        <p:spPr/>
        <p:txBody>
          <a:bodyPr/>
          <a:lstStyle/>
          <a:p>
            <a:r>
              <a:rPr lang="de-CH" smtClean="0"/>
              <a:t>J+S </a:t>
            </a:r>
            <a:endParaRPr lang="de-CH"/>
          </a:p>
        </p:txBody>
      </p:sp>
      <p:sp>
        <p:nvSpPr>
          <p:cNvPr id="6" name="Foliennummernplatzhalter 5"/>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3283563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27.11.2013/gk</a:t>
            </a:r>
            <a:endParaRPr lang="de-CH"/>
          </a:p>
        </p:txBody>
      </p:sp>
      <p:sp>
        <p:nvSpPr>
          <p:cNvPr id="5" name="Fußzeilenplatzhalter 4"/>
          <p:cNvSpPr>
            <a:spLocks noGrp="1"/>
          </p:cNvSpPr>
          <p:nvPr>
            <p:ph type="ftr" sz="quarter" idx="11"/>
          </p:nvPr>
        </p:nvSpPr>
        <p:spPr/>
        <p:txBody>
          <a:bodyPr/>
          <a:lstStyle/>
          <a:p>
            <a:r>
              <a:rPr lang="de-CH" smtClean="0"/>
              <a:t>J+S </a:t>
            </a:r>
            <a:endParaRPr lang="de-CH"/>
          </a:p>
        </p:txBody>
      </p:sp>
      <p:sp>
        <p:nvSpPr>
          <p:cNvPr id="6" name="Foliennummernplatzhalter 5"/>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279470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Datumsplatzhalter 4"/>
          <p:cNvSpPr>
            <a:spLocks noGrp="1"/>
          </p:cNvSpPr>
          <p:nvPr>
            <p:ph type="dt" sz="half" idx="10"/>
          </p:nvPr>
        </p:nvSpPr>
        <p:spPr/>
        <p:txBody>
          <a:bodyPr/>
          <a:lstStyle/>
          <a:p>
            <a:r>
              <a:rPr lang="de-DE" smtClean="0"/>
              <a:t>27.11.2013/gk</a:t>
            </a:r>
            <a:endParaRPr lang="de-CH"/>
          </a:p>
        </p:txBody>
      </p:sp>
      <p:sp>
        <p:nvSpPr>
          <p:cNvPr id="6" name="Fußzeilenplatzhalter 5"/>
          <p:cNvSpPr>
            <a:spLocks noGrp="1"/>
          </p:cNvSpPr>
          <p:nvPr>
            <p:ph type="ftr" sz="quarter" idx="11"/>
          </p:nvPr>
        </p:nvSpPr>
        <p:spPr/>
        <p:txBody>
          <a:bodyPr/>
          <a:lstStyle/>
          <a:p>
            <a:r>
              <a:rPr lang="de-CH" smtClean="0"/>
              <a:t>J+S </a:t>
            </a:r>
            <a:endParaRPr lang="de-CH"/>
          </a:p>
        </p:txBody>
      </p:sp>
      <p:sp>
        <p:nvSpPr>
          <p:cNvPr id="7" name="Foliennummernplatzhalter 6"/>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2677748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7" name="Datumsplatzhalter 6"/>
          <p:cNvSpPr>
            <a:spLocks noGrp="1"/>
          </p:cNvSpPr>
          <p:nvPr>
            <p:ph type="dt" sz="half" idx="10"/>
          </p:nvPr>
        </p:nvSpPr>
        <p:spPr/>
        <p:txBody>
          <a:bodyPr/>
          <a:lstStyle/>
          <a:p>
            <a:r>
              <a:rPr lang="de-DE" smtClean="0"/>
              <a:t>27.11.2013/gk</a:t>
            </a:r>
            <a:endParaRPr lang="de-CH"/>
          </a:p>
        </p:txBody>
      </p:sp>
      <p:sp>
        <p:nvSpPr>
          <p:cNvPr id="8" name="Fußzeilenplatzhalter 7"/>
          <p:cNvSpPr>
            <a:spLocks noGrp="1"/>
          </p:cNvSpPr>
          <p:nvPr>
            <p:ph type="ftr" sz="quarter" idx="11"/>
          </p:nvPr>
        </p:nvSpPr>
        <p:spPr/>
        <p:txBody>
          <a:bodyPr/>
          <a:lstStyle/>
          <a:p>
            <a:r>
              <a:rPr lang="de-CH" smtClean="0"/>
              <a:t>J+S </a:t>
            </a:r>
            <a:endParaRPr lang="de-CH"/>
          </a:p>
        </p:txBody>
      </p:sp>
      <p:sp>
        <p:nvSpPr>
          <p:cNvPr id="9" name="Foliennummernplatzhalter 8"/>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4064583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Datumsplatzhalter 2"/>
          <p:cNvSpPr>
            <a:spLocks noGrp="1"/>
          </p:cNvSpPr>
          <p:nvPr>
            <p:ph type="dt" sz="half" idx="10"/>
          </p:nvPr>
        </p:nvSpPr>
        <p:spPr/>
        <p:txBody>
          <a:bodyPr/>
          <a:lstStyle/>
          <a:p>
            <a:r>
              <a:rPr lang="de-DE" smtClean="0"/>
              <a:t>27.11.2013/gk</a:t>
            </a:r>
            <a:endParaRPr lang="de-CH"/>
          </a:p>
        </p:txBody>
      </p:sp>
      <p:sp>
        <p:nvSpPr>
          <p:cNvPr id="4" name="Fußzeilenplatzhalter 3"/>
          <p:cNvSpPr>
            <a:spLocks noGrp="1"/>
          </p:cNvSpPr>
          <p:nvPr>
            <p:ph type="ftr" sz="quarter" idx="11"/>
          </p:nvPr>
        </p:nvSpPr>
        <p:spPr/>
        <p:txBody>
          <a:bodyPr/>
          <a:lstStyle/>
          <a:p>
            <a:r>
              <a:rPr lang="de-CH" smtClean="0"/>
              <a:t>J+S </a:t>
            </a:r>
            <a:endParaRPr lang="de-CH"/>
          </a:p>
        </p:txBody>
      </p:sp>
      <p:sp>
        <p:nvSpPr>
          <p:cNvPr id="5" name="Foliennummernplatzhalter 4"/>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3689066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27.11.2013/gk</a:t>
            </a:r>
            <a:endParaRPr lang="de-CH"/>
          </a:p>
        </p:txBody>
      </p:sp>
      <p:sp>
        <p:nvSpPr>
          <p:cNvPr id="3" name="Fußzeilenplatzhalter 2"/>
          <p:cNvSpPr>
            <a:spLocks noGrp="1"/>
          </p:cNvSpPr>
          <p:nvPr>
            <p:ph type="ftr" sz="quarter" idx="11"/>
          </p:nvPr>
        </p:nvSpPr>
        <p:spPr/>
        <p:txBody>
          <a:bodyPr/>
          <a:lstStyle/>
          <a:p>
            <a:r>
              <a:rPr lang="de-CH" smtClean="0"/>
              <a:t>J+S </a:t>
            </a:r>
            <a:endParaRPr lang="de-CH"/>
          </a:p>
        </p:txBody>
      </p:sp>
      <p:sp>
        <p:nvSpPr>
          <p:cNvPr id="4" name="Foliennummernplatzhalter 3"/>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1610261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27.11.2013/gk</a:t>
            </a:r>
            <a:endParaRPr lang="de-CH"/>
          </a:p>
        </p:txBody>
      </p:sp>
      <p:sp>
        <p:nvSpPr>
          <p:cNvPr id="6" name="Fußzeilenplatzhalter 5"/>
          <p:cNvSpPr>
            <a:spLocks noGrp="1"/>
          </p:cNvSpPr>
          <p:nvPr>
            <p:ph type="ftr" sz="quarter" idx="11"/>
          </p:nvPr>
        </p:nvSpPr>
        <p:spPr/>
        <p:txBody>
          <a:bodyPr/>
          <a:lstStyle/>
          <a:p>
            <a:r>
              <a:rPr lang="de-CH" smtClean="0"/>
              <a:t>J+S </a:t>
            </a:r>
            <a:endParaRPr lang="de-CH"/>
          </a:p>
        </p:txBody>
      </p:sp>
      <p:sp>
        <p:nvSpPr>
          <p:cNvPr id="7" name="Foliennummernplatzhalter 6"/>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808059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27.11.2013/gk</a:t>
            </a:r>
            <a:endParaRPr lang="de-CH"/>
          </a:p>
        </p:txBody>
      </p:sp>
      <p:sp>
        <p:nvSpPr>
          <p:cNvPr id="6" name="Fußzeilenplatzhalter 5"/>
          <p:cNvSpPr>
            <a:spLocks noGrp="1"/>
          </p:cNvSpPr>
          <p:nvPr>
            <p:ph type="ftr" sz="quarter" idx="11"/>
          </p:nvPr>
        </p:nvSpPr>
        <p:spPr/>
        <p:txBody>
          <a:bodyPr/>
          <a:lstStyle/>
          <a:p>
            <a:r>
              <a:rPr lang="de-CH" smtClean="0"/>
              <a:t>J+S </a:t>
            </a:r>
            <a:endParaRPr lang="de-CH"/>
          </a:p>
        </p:txBody>
      </p:sp>
      <p:sp>
        <p:nvSpPr>
          <p:cNvPr id="7" name="Foliennummernplatzhalter 6"/>
          <p:cNvSpPr>
            <a:spLocks noGrp="1"/>
          </p:cNvSpPr>
          <p:nvPr>
            <p:ph type="sldNum" sz="quarter" idx="12"/>
          </p:nvPr>
        </p:nvSpPr>
        <p:spPr/>
        <p:txBody>
          <a:bodyPr/>
          <a:lstStyle/>
          <a:p>
            <a:fld id="{CBF553DA-6993-4E90-BEA9-492A5F5509EB}" type="slidenum">
              <a:rPr lang="de-CH" smtClean="0"/>
              <a:t>‹Nr.›</a:t>
            </a:fld>
            <a:endParaRPr lang="de-CH"/>
          </a:p>
        </p:txBody>
      </p:sp>
    </p:spTree>
    <p:extLst>
      <p:ext uri="{BB962C8B-B14F-4D97-AF65-F5344CB8AC3E}">
        <p14:creationId xmlns:p14="http://schemas.microsoft.com/office/powerpoint/2010/main" val="402778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CH"/>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27.11.2013/gk</a:t>
            </a:r>
            <a:endParaRPr lang="de-CH"/>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CH" smtClean="0"/>
              <a:t>J+S </a:t>
            </a:r>
            <a:endParaRPr lang="de-CH"/>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F553DA-6993-4E90-BEA9-492A5F5509EB}" type="slidenum">
              <a:rPr lang="de-CH" smtClean="0"/>
              <a:t>‹Nr.›</a:t>
            </a:fld>
            <a:endParaRPr lang="de-CH"/>
          </a:p>
        </p:txBody>
      </p:sp>
    </p:spTree>
    <p:extLst>
      <p:ext uri="{BB962C8B-B14F-4D97-AF65-F5344CB8AC3E}">
        <p14:creationId xmlns:p14="http://schemas.microsoft.com/office/powerpoint/2010/main" val="4101646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jugendundsport.ch/internet/js/de/home/schwerpunkte/jugendausbildung_j.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jugendundsport.ch/internet/js/de/home/sportarten.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jugendundsport.ch/internet/js/de/home/sportarten.html" TargetMode="External"/><Relationship Id="rId2" Type="http://schemas.openxmlformats.org/officeDocument/2006/relationships/hyperlink" Target="http://www.jugendundsport.ch/internet/js/de/home/js-kids/ausbildungsstruktur.html" TargetMode="External"/><Relationship Id="rId1" Type="http://schemas.openxmlformats.org/officeDocument/2006/relationships/slideLayout" Target="../slideLayouts/slideLayout2.xml"/><Relationship Id="rId4" Type="http://schemas.openxmlformats.org/officeDocument/2006/relationships/hyperlink" Target="http://www.jugendundsport.ch/internet/js/de/home/leichtathletik/ausbildungsstruktur.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jugendundsport.ch/internet/js/de/home/informationen/experten.html" TargetMode="External"/><Relationship Id="rId2" Type="http://schemas.openxmlformats.org/officeDocument/2006/relationships/hyperlink" Target="http://www.jugendundsport.ch/internet/js/de/home/informationen/js_nachwuchstrainer.html" TargetMode="External"/><Relationship Id="rId1" Type="http://schemas.openxmlformats.org/officeDocument/2006/relationships/slideLayout" Target="../slideLayouts/slideLayout2.xml"/><Relationship Id="rId4" Type="http://schemas.openxmlformats.org/officeDocument/2006/relationships/hyperlink" Target="http://www.jugendundsport.ch/internet/js/de/home/informationen/js_coaches.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CH" b="1" dirty="0"/>
              <a:t>Jugend </a:t>
            </a:r>
            <a:r>
              <a:rPr lang="de-CH" b="1" dirty="0" smtClean="0"/>
              <a:t>+ Sport</a:t>
            </a:r>
            <a:endParaRPr lang="de-CH" dirty="0"/>
          </a:p>
        </p:txBody>
      </p:sp>
      <p:sp>
        <p:nvSpPr>
          <p:cNvPr id="3" name="Untertitel 2"/>
          <p:cNvSpPr>
            <a:spLocks noGrp="1"/>
          </p:cNvSpPr>
          <p:nvPr>
            <p:ph type="subTitle" idx="1"/>
          </p:nvPr>
        </p:nvSpPr>
        <p:spPr>
          <a:xfrm>
            <a:off x="1371600" y="4365104"/>
            <a:ext cx="6400800" cy="1273696"/>
          </a:xfrm>
        </p:spPr>
        <p:txBody>
          <a:bodyPr/>
          <a:lstStyle/>
          <a:p>
            <a:r>
              <a:rPr lang="de-CH" dirty="0" smtClean="0"/>
              <a:t>Was heisst das für uns?</a:t>
            </a:r>
            <a:br>
              <a:rPr lang="de-CH" dirty="0" smtClean="0"/>
            </a:br>
            <a:endParaRPr lang="de-CH"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2" y="0"/>
            <a:ext cx="1787691" cy="1340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9994" y="-10781"/>
            <a:ext cx="1810004" cy="1357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812" y="723"/>
            <a:ext cx="1810004" cy="1357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2300" y="0"/>
            <a:ext cx="1810004" cy="1357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2845" y="723"/>
            <a:ext cx="1810004" cy="1357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Datumsplatzhalter 12"/>
          <p:cNvSpPr>
            <a:spLocks noGrp="1"/>
          </p:cNvSpPr>
          <p:nvPr>
            <p:ph type="dt" sz="half" idx="10"/>
          </p:nvPr>
        </p:nvSpPr>
        <p:spPr/>
        <p:txBody>
          <a:bodyPr/>
          <a:lstStyle/>
          <a:p>
            <a:r>
              <a:rPr lang="de-DE" smtClean="0"/>
              <a:t>27.11.2013/gk</a:t>
            </a:r>
            <a:endParaRPr lang="de-CH"/>
          </a:p>
        </p:txBody>
      </p:sp>
      <p:sp>
        <p:nvSpPr>
          <p:cNvPr id="14" name="Fußzeilenplatzhalter 13"/>
          <p:cNvSpPr>
            <a:spLocks noGrp="1"/>
          </p:cNvSpPr>
          <p:nvPr>
            <p:ph type="ftr" sz="quarter" idx="11"/>
          </p:nvPr>
        </p:nvSpPr>
        <p:spPr/>
        <p:txBody>
          <a:bodyPr/>
          <a:lstStyle/>
          <a:p>
            <a:r>
              <a:rPr lang="de-CH" smtClean="0"/>
              <a:t>J+S </a:t>
            </a:r>
            <a:endParaRPr lang="de-CH"/>
          </a:p>
        </p:txBody>
      </p:sp>
      <p:sp>
        <p:nvSpPr>
          <p:cNvPr id="15" name="Foliennummernplatzhalter 14"/>
          <p:cNvSpPr>
            <a:spLocks noGrp="1"/>
          </p:cNvSpPr>
          <p:nvPr>
            <p:ph type="sldNum" sz="quarter" idx="12"/>
          </p:nvPr>
        </p:nvSpPr>
        <p:spPr/>
        <p:txBody>
          <a:bodyPr/>
          <a:lstStyle/>
          <a:p>
            <a:fld id="{CBF553DA-6993-4E90-BEA9-492A5F5509EB}" type="slidenum">
              <a:rPr lang="de-CH" smtClean="0"/>
              <a:t>1</a:t>
            </a:fld>
            <a:endParaRPr lang="de-CH"/>
          </a:p>
        </p:txBody>
      </p:sp>
    </p:spTree>
    <p:extLst>
      <p:ext uri="{BB962C8B-B14F-4D97-AF65-F5344CB8AC3E}">
        <p14:creationId xmlns:p14="http://schemas.microsoft.com/office/powerpoint/2010/main" val="7828963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908720"/>
            <a:ext cx="8229600" cy="5217443"/>
          </a:xfrm>
          <a:solidFill>
            <a:schemeClr val="accent1">
              <a:lumMod val="20000"/>
              <a:lumOff val="80000"/>
            </a:schemeClr>
          </a:solidFill>
        </p:spPr>
        <p:txBody>
          <a:bodyPr>
            <a:normAutofit fontScale="70000" lnSpcReduction="20000"/>
          </a:bodyPr>
          <a:lstStyle/>
          <a:p>
            <a:r>
              <a:rPr lang="de-CH" sz="3400" b="1" dirty="0" smtClean="0"/>
              <a:t>J+S  Experten</a:t>
            </a:r>
            <a:br>
              <a:rPr lang="de-CH" sz="3400" b="1" dirty="0" smtClean="0"/>
            </a:br>
            <a:r>
              <a:rPr lang="de-CH" b="1" dirty="0" smtClean="0"/>
              <a:t/>
            </a:r>
            <a:br>
              <a:rPr lang="de-CH" b="1" dirty="0" smtClean="0"/>
            </a:br>
            <a:r>
              <a:rPr lang="de-CH" b="1" dirty="0" smtClean="0">
                <a:effectLst/>
              </a:rPr>
              <a:t>Die J+S-Expertinnen und J+S-Experten sind die Ausbilder der </a:t>
            </a:r>
            <a:br>
              <a:rPr lang="de-CH" b="1" dirty="0" smtClean="0">
                <a:effectLst/>
              </a:rPr>
            </a:br>
            <a:r>
              <a:rPr lang="de-CH" b="1" dirty="0" smtClean="0">
                <a:effectLst/>
              </a:rPr>
              <a:t>J+S-Leiterinnen und -Leiter. In der sportartspezifischen Aus- und Weiterbildung erweitern sie die Handlungskompetenzen der </a:t>
            </a:r>
            <a:br>
              <a:rPr lang="de-CH" b="1" dirty="0" smtClean="0">
                <a:effectLst/>
              </a:rPr>
            </a:br>
            <a:r>
              <a:rPr lang="de-CH" b="1" dirty="0" smtClean="0">
                <a:effectLst/>
              </a:rPr>
              <a:t>J+S-Leitenden. </a:t>
            </a:r>
            <a:br>
              <a:rPr lang="de-CH" b="1" dirty="0" smtClean="0">
                <a:effectLst/>
              </a:rPr>
            </a:br>
            <a:r>
              <a:rPr lang="de-CH" dirty="0" smtClean="0">
                <a:effectLst/>
              </a:rPr>
              <a:t/>
            </a:r>
            <a:br>
              <a:rPr lang="de-CH" dirty="0" smtClean="0">
                <a:effectLst/>
              </a:rPr>
            </a:br>
            <a:r>
              <a:rPr lang="de-CH" dirty="0" smtClean="0">
                <a:effectLst/>
              </a:rPr>
              <a:t>Rund 2500 aktive J+S-Expertinnen und J+S-Experten leisten jährlich über 25 000 Ausbildungstage in mehr als 2500 Kursen und Modulen der J+S-Kaderaus- und -weiterbildung. </a:t>
            </a:r>
            <a:br>
              <a:rPr lang="de-CH" dirty="0" smtClean="0">
                <a:effectLst/>
              </a:rPr>
            </a:br>
            <a:r>
              <a:rPr lang="de-CH" dirty="0" smtClean="0">
                <a:effectLst/>
              </a:rPr>
              <a:t/>
            </a:r>
            <a:br>
              <a:rPr lang="de-CH" dirty="0" smtClean="0">
                <a:effectLst/>
              </a:rPr>
            </a:br>
            <a:r>
              <a:rPr lang="de-CH" dirty="0" smtClean="0">
                <a:effectLst/>
              </a:rPr>
              <a:t>Die Expertenausbildung dauert aktuell 8 - 9 Tage und besteht aus einem 1. und 2. Kursteil. Voraussetzung für den Besuch des Expertenkurses ist die abgeschlossene Ausbildung auf der Stufe Weiterbildung 2, eine gültige J+S-Leiteranerkennung und eine Empfehlung durch den Kanton, Verband oder der J+S-Fachleitung. </a:t>
            </a:r>
            <a:br>
              <a:rPr lang="de-CH" dirty="0" smtClean="0">
                <a:effectLst/>
              </a:rPr>
            </a:br>
            <a:r>
              <a:rPr lang="de-CH" dirty="0" smtClean="0">
                <a:effectLst/>
              </a:rPr>
              <a:t/>
            </a:r>
            <a:br>
              <a:rPr lang="de-CH" dirty="0" smtClean="0">
                <a:effectLst/>
              </a:rPr>
            </a:br>
            <a:r>
              <a:rPr lang="de-CH" dirty="0" smtClean="0">
                <a:effectLst/>
              </a:rPr>
              <a:t>Für die Aus- und Weiterbildung der J+S-Expertinnen und J+S-Experten sind die J+S-Fachleiterinnen und -leiter zuständig. </a:t>
            </a:r>
            <a:endParaRPr lang="de-CH" dirty="0"/>
          </a:p>
        </p:txBody>
      </p:sp>
      <p:sp>
        <p:nvSpPr>
          <p:cNvPr id="4" name="Titel 1"/>
          <p:cNvSpPr txBox="1">
            <a:spLocks/>
          </p:cNvSpPr>
          <p:nvPr/>
        </p:nvSpPr>
        <p:spPr>
          <a:xfrm>
            <a:off x="3923928"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10</a:t>
            </a:fld>
            <a:endParaRPr lang="de-CH"/>
          </a:p>
        </p:txBody>
      </p:sp>
    </p:spTree>
    <p:extLst>
      <p:ext uri="{BB962C8B-B14F-4D97-AF65-F5344CB8AC3E}">
        <p14:creationId xmlns:p14="http://schemas.microsoft.com/office/powerpoint/2010/main" val="3192792199"/>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836712"/>
            <a:ext cx="8229600" cy="5289451"/>
          </a:xfrm>
          <a:solidFill>
            <a:schemeClr val="bg2">
              <a:lumMod val="90000"/>
            </a:schemeClr>
          </a:solidFill>
        </p:spPr>
        <p:txBody>
          <a:bodyPr>
            <a:normAutofit fontScale="62500" lnSpcReduction="20000"/>
          </a:bodyPr>
          <a:lstStyle/>
          <a:p>
            <a:pPr marL="0" indent="0">
              <a:buNone/>
            </a:pPr>
            <a:r>
              <a:rPr lang="de-CH" sz="3800" b="1" dirty="0" smtClean="0">
                <a:effectLst/>
              </a:rPr>
              <a:t>J+S-Fachleitung</a:t>
            </a:r>
          </a:p>
          <a:p>
            <a:pPr marL="0" indent="0">
              <a:buNone/>
            </a:pPr>
            <a:endParaRPr lang="de-CH" sz="3800" b="1" dirty="0" smtClean="0">
              <a:effectLst/>
            </a:endParaRPr>
          </a:p>
          <a:p>
            <a:pPr marL="0" indent="0">
              <a:buNone/>
            </a:pPr>
            <a:r>
              <a:rPr lang="de-CH" dirty="0" smtClean="0">
                <a:effectLst/>
              </a:rPr>
              <a:t>Die J+S-Sportarten werden von Fachleitern oder Fachleiterinnen geführt. Sie sind Experten ihrer Sportart und entwickeln sie - gestützt auf das </a:t>
            </a:r>
            <a:r>
              <a:rPr lang="de-CH" dirty="0" smtClean="0">
                <a:effectLst/>
                <a:hlinkClick r:id="rId2"/>
              </a:rPr>
              <a:t>J+S-Leitbild</a:t>
            </a:r>
            <a:r>
              <a:rPr lang="de-CH" dirty="0" smtClean="0">
                <a:effectLst/>
              </a:rPr>
              <a:t> und auf die gesetzlichen Grundlagen - weiter. </a:t>
            </a:r>
          </a:p>
          <a:p>
            <a:pPr marL="0" indent="0">
              <a:buNone/>
            </a:pPr>
            <a:r>
              <a:rPr lang="de-CH" dirty="0" smtClean="0">
                <a:effectLst/>
              </a:rPr>
              <a:t/>
            </a:r>
            <a:br>
              <a:rPr lang="de-CH" dirty="0" smtClean="0">
                <a:effectLst/>
              </a:rPr>
            </a:br>
            <a:r>
              <a:rPr lang="de-CH" dirty="0" smtClean="0">
                <a:effectLst/>
              </a:rPr>
              <a:t>Ihre Aufgaben sind vielfältig: </a:t>
            </a:r>
          </a:p>
          <a:p>
            <a:r>
              <a:rPr lang="de-CH" dirty="0" smtClean="0">
                <a:effectLst/>
              </a:rPr>
              <a:t>Sie entwickeln und überprüfen die Ausbildungsstruktur ihrer Sportart. </a:t>
            </a:r>
          </a:p>
          <a:p>
            <a:r>
              <a:rPr lang="de-CH" dirty="0" smtClean="0">
                <a:effectLst/>
              </a:rPr>
              <a:t>Sie planen genügend Aus- und Weiterbildungskurse, damit in ihrer Sportart </a:t>
            </a:r>
            <a:r>
              <a:rPr lang="de-CH" b="1" dirty="0" smtClean="0">
                <a:effectLst/>
              </a:rPr>
              <a:t>genügend J+S-Leiter</a:t>
            </a:r>
            <a:r>
              <a:rPr lang="de-CH" dirty="0" smtClean="0">
                <a:effectLst/>
              </a:rPr>
              <a:t> für die Jugendausbildung zur Verfügung stehen </a:t>
            </a:r>
          </a:p>
          <a:p>
            <a:r>
              <a:rPr lang="de-CH" dirty="0" smtClean="0">
                <a:effectLst/>
              </a:rPr>
              <a:t>Sie leiten selbst Aus- und Weiterbildungskurse für Leiter. </a:t>
            </a:r>
          </a:p>
          <a:p>
            <a:r>
              <a:rPr lang="de-CH" dirty="0" smtClean="0">
                <a:effectLst/>
              </a:rPr>
              <a:t>Sie bilden das Expertenkader ihrer Sportart aus und weiter. </a:t>
            </a:r>
          </a:p>
          <a:p>
            <a:r>
              <a:rPr lang="de-CH" dirty="0" smtClean="0">
                <a:effectLst/>
              </a:rPr>
              <a:t>Sie überprüfen die Qualität der Aus- und Weiterbildungskurse ihrer Sportart. </a:t>
            </a:r>
          </a:p>
          <a:p>
            <a:r>
              <a:rPr lang="de-CH" dirty="0" smtClean="0">
                <a:effectLst/>
              </a:rPr>
              <a:t>Sie erarbeiten sportartspezifische Unterrichtsmaterialien. </a:t>
            </a:r>
          </a:p>
          <a:p>
            <a:r>
              <a:rPr lang="de-CH" dirty="0" smtClean="0">
                <a:effectLst/>
              </a:rPr>
              <a:t>Sie pflegen den Kontakt zu den Fachverbänden. </a:t>
            </a:r>
            <a:br>
              <a:rPr lang="de-CH" dirty="0" smtClean="0">
                <a:effectLst/>
              </a:rPr>
            </a:br>
            <a:endParaRPr lang="de-CH" dirty="0" smtClean="0">
              <a:effectLst/>
            </a:endParaRPr>
          </a:p>
          <a:p>
            <a:endParaRPr lang="de-CH" dirty="0"/>
          </a:p>
        </p:txBody>
      </p:sp>
      <p:sp>
        <p:nvSpPr>
          <p:cNvPr id="4" name="Titel 1"/>
          <p:cNvSpPr txBox="1">
            <a:spLocks/>
          </p:cNvSpPr>
          <p:nvPr/>
        </p:nvSpPr>
        <p:spPr>
          <a:xfrm>
            <a:off x="3923928"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11</a:t>
            </a:fld>
            <a:endParaRPr lang="de-CH"/>
          </a:p>
        </p:txBody>
      </p:sp>
    </p:spTree>
    <p:extLst>
      <p:ext uri="{BB962C8B-B14F-4D97-AF65-F5344CB8AC3E}">
        <p14:creationId xmlns:p14="http://schemas.microsoft.com/office/powerpoint/2010/main" val="3753449305"/>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124744"/>
            <a:ext cx="8229600" cy="5184576"/>
          </a:xfrm>
          <a:solidFill>
            <a:srgbClr val="FFFF99"/>
          </a:solidFill>
        </p:spPr>
        <p:txBody>
          <a:bodyPr>
            <a:normAutofit fontScale="32500" lnSpcReduction="20000"/>
          </a:bodyPr>
          <a:lstStyle/>
          <a:p>
            <a:endParaRPr lang="de-CH" dirty="0"/>
          </a:p>
          <a:p>
            <a:pPr marL="0" indent="0">
              <a:buNone/>
            </a:pPr>
            <a:r>
              <a:rPr lang="de-CH" sz="7400" dirty="0"/>
              <a:t> </a:t>
            </a:r>
            <a:r>
              <a:rPr lang="de-CH" sz="7400" b="1" dirty="0" smtClean="0"/>
              <a:t>Kurse </a:t>
            </a:r>
            <a:r>
              <a:rPr lang="de-CH" sz="7400" b="1" dirty="0"/>
              <a:t>und Module </a:t>
            </a:r>
            <a:r>
              <a:rPr lang="de-CH" sz="7400" b="1" dirty="0" smtClean="0"/>
              <a:t>mit Anspruch </a:t>
            </a:r>
            <a:r>
              <a:rPr lang="de-CH" sz="7400" b="1" dirty="0"/>
              <a:t>auf eine </a:t>
            </a:r>
            <a:r>
              <a:rPr lang="de-CH" sz="7400" b="1" dirty="0" smtClean="0"/>
              <a:t>Entschädigung</a:t>
            </a:r>
            <a:r>
              <a:rPr lang="de-CH" sz="5100" b="1" dirty="0" smtClean="0"/>
              <a:t/>
            </a:r>
            <a:br>
              <a:rPr lang="de-CH" sz="5100" b="1" dirty="0" smtClean="0"/>
            </a:br>
            <a:endParaRPr lang="de-CH" sz="5100" b="1" dirty="0"/>
          </a:p>
          <a:p>
            <a:r>
              <a:rPr lang="de-CH" sz="6200" dirty="0" smtClean="0"/>
              <a:t>J+S-Leiterkurse</a:t>
            </a:r>
            <a:r>
              <a:rPr lang="de-CH" sz="6200" dirty="0"/>
              <a:t>, die vom BASPO oder von den Kantonen durchgeführt </a:t>
            </a:r>
            <a:r>
              <a:rPr lang="de-CH" sz="6200" dirty="0" smtClean="0"/>
              <a:t> werden</a:t>
            </a:r>
            <a:r>
              <a:rPr lang="de-CH" sz="6200" dirty="0"/>
              <a:t>; </a:t>
            </a:r>
          </a:p>
          <a:p>
            <a:r>
              <a:rPr lang="de-CH" sz="6200" dirty="0" smtClean="0"/>
              <a:t>J+S-</a:t>
            </a:r>
            <a:r>
              <a:rPr lang="de-CH" sz="6200" dirty="0" err="1" smtClean="0"/>
              <a:t>Coachkurse</a:t>
            </a:r>
            <a:r>
              <a:rPr lang="de-CH" sz="6200" dirty="0"/>
              <a:t>, die vom BASPO oder von den Kantonen durchgeführt </a:t>
            </a:r>
            <a:r>
              <a:rPr lang="de-CH" sz="6200" dirty="0" smtClean="0"/>
              <a:t>werden</a:t>
            </a:r>
            <a:r>
              <a:rPr lang="de-CH" sz="6200" dirty="0"/>
              <a:t>; </a:t>
            </a:r>
          </a:p>
          <a:p>
            <a:r>
              <a:rPr lang="de-CH" sz="6200" dirty="0" smtClean="0"/>
              <a:t>J+S-Nachwuchstrainerkurse</a:t>
            </a:r>
            <a:r>
              <a:rPr lang="de-CH" sz="6200" dirty="0"/>
              <a:t>, die vom BASPO durchgeführt werden; </a:t>
            </a:r>
          </a:p>
          <a:p>
            <a:r>
              <a:rPr lang="de-CH" sz="6200" dirty="0" smtClean="0"/>
              <a:t>J+S-Expertenkurse</a:t>
            </a:r>
            <a:r>
              <a:rPr lang="de-CH" sz="6200" dirty="0"/>
              <a:t>, die vom BASPO durchgeführt werden; </a:t>
            </a:r>
          </a:p>
          <a:p>
            <a:r>
              <a:rPr lang="de-CH" sz="6200" dirty="0" smtClean="0"/>
              <a:t>Kaderkurse </a:t>
            </a:r>
            <a:r>
              <a:rPr lang="de-CH" sz="6200" dirty="0"/>
              <a:t>während maximal 5 Tagen je Kalenderjahr (Vorbereitung oder </a:t>
            </a:r>
            <a:r>
              <a:rPr lang="de-CH" sz="6200" dirty="0" smtClean="0"/>
              <a:t/>
            </a:r>
            <a:br>
              <a:rPr lang="de-CH" sz="6200" dirty="0" smtClean="0"/>
            </a:br>
            <a:r>
              <a:rPr lang="de-CH" sz="6200" dirty="0" smtClean="0"/>
              <a:t>Weiterentwicklung </a:t>
            </a:r>
            <a:r>
              <a:rPr lang="de-CH" sz="6200" dirty="0"/>
              <a:t>der J+S-Kaderbildung); </a:t>
            </a:r>
          </a:p>
          <a:p>
            <a:r>
              <a:rPr lang="de-CH" sz="6200" dirty="0" smtClean="0"/>
              <a:t>Weiterbildungsmodule </a:t>
            </a:r>
            <a:r>
              <a:rPr lang="de-CH" sz="6200" dirty="0"/>
              <a:t>für J+S-Kader, die vom BASPO oder von den Kantonen durchgeführt werden, während maximal 30 Tagen je Kalenderjahr; </a:t>
            </a:r>
            <a:endParaRPr lang="de-CH" sz="6200" dirty="0" smtClean="0"/>
          </a:p>
          <a:p>
            <a:endParaRPr lang="de-CH" sz="4200" dirty="0"/>
          </a:p>
          <a:p>
            <a:pPr marL="0" indent="0">
              <a:buNone/>
            </a:pPr>
            <a:r>
              <a:rPr lang="de-CH" sz="5500" dirty="0"/>
              <a:t>Für erwerbstätige Personen entspricht die Grundentschädigung rund 80% des durch-</a:t>
            </a:r>
            <a:r>
              <a:rPr lang="de-CH" sz="5500" dirty="0" err="1"/>
              <a:t>schnittlichen</a:t>
            </a:r>
            <a:r>
              <a:rPr lang="de-CH" sz="5500" dirty="0"/>
              <a:t> Einkommens vor dem Kurs/Modul. Zu dieser Summe werden die </a:t>
            </a:r>
            <a:r>
              <a:rPr lang="de-CH" sz="5500" dirty="0" err="1"/>
              <a:t>Kinderzu</a:t>
            </a:r>
            <a:r>
              <a:rPr lang="de-CH" sz="5500" dirty="0"/>
              <a:t>-lagen hinzugerechnet. Der Höchstbetrag pro Tag beträgt CHF 245.-. Der Mindestbetrag der Grundentschädigung beträgt CHF 62.- pro Tag. </a:t>
            </a:r>
          </a:p>
        </p:txBody>
      </p:sp>
      <p:sp>
        <p:nvSpPr>
          <p:cNvPr id="4" name="Titel 1"/>
          <p:cNvSpPr txBox="1">
            <a:spLocks/>
          </p:cNvSpPr>
          <p:nvPr/>
        </p:nvSpPr>
        <p:spPr>
          <a:xfrm>
            <a:off x="3923928" y="188640"/>
            <a:ext cx="4762872" cy="10801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Erwerbsausfallentschädigung </a:t>
            </a:r>
            <a:br>
              <a:rPr lang="de-CH" sz="2800" b="1" dirty="0" smtClean="0"/>
            </a:br>
            <a:r>
              <a:rPr lang="de-CH" sz="2800" b="1" dirty="0" smtClean="0"/>
              <a:t>für die J+S Kader</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12</a:t>
            </a:fld>
            <a:endParaRPr lang="de-CH"/>
          </a:p>
        </p:txBody>
      </p:sp>
    </p:spTree>
    <p:extLst>
      <p:ext uri="{BB962C8B-B14F-4D97-AF65-F5344CB8AC3E}">
        <p14:creationId xmlns:p14="http://schemas.microsoft.com/office/powerpoint/2010/main" val="423025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196752"/>
            <a:ext cx="8229600" cy="4929411"/>
          </a:xfrm>
        </p:spPr>
        <p:txBody>
          <a:bodyPr/>
          <a:lstStyle/>
          <a:p>
            <a:pPr marL="0" indent="0">
              <a:buNone/>
            </a:pPr>
            <a:r>
              <a:rPr lang="de-CH" sz="2400" b="1" dirty="0" smtClean="0"/>
              <a:t>Annahme: </a:t>
            </a:r>
          </a:p>
          <a:p>
            <a:endParaRPr lang="de-CH" dirty="0"/>
          </a:p>
        </p:txBody>
      </p:sp>
      <p:sp>
        <p:nvSpPr>
          <p:cNvPr id="4" name="Titel 1"/>
          <p:cNvSpPr txBox="1">
            <a:spLocks/>
          </p:cNvSpPr>
          <p:nvPr/>
        </p:nvSpPr>
        <p:spPr>
          <a:xfrm>
            <a:off x="3923928" y="188640"/>
            <a:ext cx="4762872" cy="10801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Personelle Ressourcen </a:t>
            </a:r>
            <a:br>
              <a:rPr lang="de-CH" sz="2800" b="1" dirty="0" smtClean="0"/>
            </a:br>
            <a:r>
              <a:rPr lang="de-CH" sz="2800" b="1" dirty="0" smtClean="0"/>
              <a:t>für die J+S-Kader (1)</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graphicFrame>
        <p:nvGraphicFramePr>
          <p:cNvPr id="8" name="Tabelle 7"/>
          <p:cNvGraphicFramePr>
            <a:graphicFrameLocks noGrp="1"/>
          </p:cNvGraphicFramePr>
          <p:nvPr>
            <p:extLst>
              <p:ext uri="{D42A27DB-BD31-4B8C-83A1-F6EECF244321}">
                <p14:modId xmlns:p14="http://schemas.microsoft.com/office/powerpoint/2010/main" val="4072290397"/>
              </p:ext>
            </p:extLst>
          </p:nvPr>
        </p:nvGraphicFramePr>
        <p:xfrm>
          <a:off x="827584" y="1844824"/>
          <a:ext cx="7632848" cy="3816421"/>
        </p:xfrm>
        <a:graphic>
          <a:graphicData uri="http://schemas.openxmlformats.org/drawingml/2006/table">
            <a:tbl>
              <a:tblPr firstRow="1" firstCol="1" bandRow="1">
                <a:tableStyleId>{5C22544A-7EE6-4342-B048-85BDC9FD1C3A}</a:tableStyleId>
              </a:tblPr>
              <a:tblGrid>
                <a:gridCol w="3864722"/>
                <a:gridCol w="3768126"/>
              </a:tblGrid>
              <a:tr h="545203">
                <a:tc>
                  <a:txBody>
                    <a:bodyPr/>
                    <a:lstStyle/>
                    <a:p>
                      <a:pPr>
                        <a:lnSpc>
                          <a:spcPct val="115000"/>
                        </a:lnSpc>
                        <a:spcAft>
                          <a:spcPts val="0"/>
                        </a:spcAft>
                      </a:pPr>
                      <a:r>
                        <a:rPr lang="de-CH" sz="2000" dirty="0">
                          <a:effectLst/>
                        </a:rPr>
                        <a:t>Einsatzort</a:t>
                      </a:r>
                      <a:endParaRPr lang="de-CH" sz="20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a:effectLst/>
                        </a:rPr>
                        <a:t>J+S-Personen</a:t>
                      </a:r>
                      <a:endParaRPr lang="de-CH" sz="200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dirty="0">
                          <a:effectLst/>
                        </a:rPr>
                        <a:t>60 Vereine mit Jugendgruppen</a:t>
                      </a:r>
                      <a:endParaRPr lang="de-CH" sz="20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a:effectLst/>
                        </a:rPr>
                        <a:t>120 J+S-Leiter (B+C-Trainer)</a:t>
                      </a:r>
                      <a:endParaRPr lang="de-CH" sz="200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dirty="0">
                          <a:effectLst/>
                        </a:rPr>
                        <a:t>10-15 Regionalverbände</a:t>
                      </a:r>
                      <a:endParaRPr lang="de-CH" sz="20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dirty="0">
                          <a:effectLst/>
                        </a:rPr>
                        <a:t>20-30 J+S-</a:t>
                      </a:r>
                      <a:r>
                        <a:rPr lang="de-CH" sz="2000" dirty="0" err="1">
                          <a:effectLst/>
                        </a:rPr>
                        <a:t>Coaches</a:t>
                      </a:r>
                      <a:endParaRPr lang="de-CH" sz="2000" dirty="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a:effectLst/>
                        </a:rPr>
                        <a:t>4 Regionalkader</a:t>
                      </a:r>
                      <a:endParaRPr lang="de-CH" sz="200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dirty="0">
                          <a:effectLst/>
                        </a:rPr>
                        <a:t>8  A-Trainer</a:t>
                      </a:r>
                      <a:endParaRPr lang="de-CH" sz="2000" dirty="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a:effectLst/>
                        </a:rPr>
                        <a:t>1 Nationalkader</a:t>
                      </a:r>
                      <a:endParaRPr lang="de-CH" sz="200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dirty="0">
                          <a:effectLst/>
                        </a:rPr>
                        <a:t>2 Nachwuchstrainer</a:t>
                      </a:r>
                      <a:endParaRPr lang="de-CH" sz="2000" dirty="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a:effectLst/>
                        </a:rPr>
                        <a:t>SSB</a:t>
                      </a:r>
                      <a:endParaRPr lang="de-CH" sz="200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dirty="0">
                          <a:effectLst/>
                        </a:rPr>
                        <a:t>Ca. 5 J+S-Experten</a:t>
                      </a:r>
                      <a:endParaRPr lang="de-CH" sz="2000" dirty="0">
                        <a:effectLst/>
                        <a:latin typeface="Calibri"/>
                        <a:ea typeface="Calibri"/>
                        <a:cs typeface="Times New Roman"/>
                      </a:endParaRPr>
                    </a:p>
                  </a:txBody>
                  <a:tcPr marL="68580" marR="68580" marT="0" marB="0" anchor="ctr"/>
                </a:tc>
              </a:tr>
              <a:tr h="545203">
                <a:tc>
                  <a:txBody>
                    <a:bodyPr/>
                    <a:lstStyle/>
                    <a:p>
                      <a:pPr>
                        <a:lnSpc>
                          <a:spcPct val="115000"/>
                        </a:lnSpc>
                        <a:spcAft>
                          <a:spcPts val="0"/>
                        </a:spcAft>
                      </a:pPr>
                      <a:r>
                        <a:rPr lang="de-CH" sz="2000">
                          <a:effectLst/>
                        </a:rPr>
                        <a:t>SSB</a:t>
                      </a:r>
                      <a:endParaRPr lang="de-CH" sz="2000">
                        <a:effectLst/>
                        <a:latin typeface="Calibri"/>
                        <a:ea typeface="Calibri"/>
                        <a:cs typeface="Times New Roman"/>
                      </a:endParaRPr>
                    </a:p>
                  </a:txBody>
                  <a:tcPr marL="68580" marR="68580" marT="0" marB="0" anchor="ctr"/>
                </a:tc>
                <a:tc>
                  <a:txBody>
                    <a:bodyPr/>
                    <a:lstStyle/>
                    <a:p>
                      <a:pPr>
                        <a:lnSpc>
                          <a:spcPct val="115000"/>
                        </a:lnSpc>
                        <a:spcAft>
                          <a:spcPts val="0"/>
                        </a:spcAft>
                      </a:pPr>
                      <a:r>
                        <a:rPr lang="de-CH" sz="2000" dirty="0">
                          <a:effectLst/>
                        </a:rPr>
                        <a:t>1 J+S-Fachleiter  + </a:t>
                      </a:r>
                      <a:r>
                        <a:rPr lang="de-CH" sz="2000" dirty="0" err="1">
                          <a:effectLst/>
                        </a:rPr>
                        <a:t>Stv</a:t>
                      </a:r>
                      <a:r>
                        <a:rPr lang="de-CH" sz="2000" dirty="0">
                          <a:effectLst/>
                        </a:rPr>
                        <a:t>.</a:t>
                      </a:r>
                      <a:endParaRPr lang="de-CH" sz="2000" dirty="0">
                        <a:effectLst/>
                        <a:latin typeface="Calibri"/>
                        <a:ea typeface="Calibri"/>
                        <a:cs typeface="Times New Roman"/>
                      </a:endParaRPr>
                    </a:p>
                  </a:txBody>
                  <a:tcPr marL="68580" marR="68580" marT="0" marB="0" anchor="ctr"/>
                </a:tc>
              </a:tr>
            </a:tbl>
          </a:graphicData>
        </a:graphic>
      </p:graphicFrame>
      <p:sp>
        <p:nvSpPr>
          <p:cNvPr id="9" name="Datumsplatzhalter 8"/>
          <p:cNvSpPr>
            <a:spLocks noGrp="1"/>
          </p:cNvSpPr>
          <p:nvPr>
            <p:ph type="dt" sz="half" idx="10"/>
          </p:nvPr>
        </p:nvSpPr>
        <p:spPr/>
        <p:txBody>
          <a:bodyPr/>
          <a:lstStyle/>
          <a:p>
            <a:r>
              <a:rPr lang="de-DE" smtClean="0"/>
              <a:t>27.11.2013/gk</a:t>
            </a:r>
            <a:endParaRPr lang="de-CH"/>
          </a:p>
        </p:txBody>
      </p:sp>
      <p:sp>
        <p:nvSpPr>
          <p:cNvPr id="10" name="Fußzeilenplatzhalter 9"/>
          <p:cNvSpPr>
            <a:spLocks noGrp="1"/>
          </p:cNvSpPr>
          <p:nvPr>
            <p:ph type="ftr" sz="quarter" idx="11"/>
          </p:nvPr>
        </p:nvSpPr>
        <p:spPr/>
        <p:txBody>
          <a:bodyPr/>
          <a:lstStyle/>
          <a:p>
            <a:r>
              <a:rPr lang="de-CH" smtClean="0"/>
              <a:t>J+S </a:t>
            </a:r>
            <a:endParaRPr lang="de-CH"/>
          </a:p>
        </p:txBody>
      </p:sp>
      <p:sp>
        <p:nvSpPr>
          <p:cNvPr id="11" name="Foliennummernplatzhalter 10"/>
          <p:cNvSpPr>
            <a:spLocks noGrp="1"/>
          </p:cNvSpPr>
          <p:nvPr>
            <p:ph type="sldNum" sz="quarter" idx="12"/>
          </p:nvPr>
        </p:nvSpPr>
        <p:spPr/>
        <p:txBody>
          <a:bodyPr/>
          <a:lstStyle/>
          <a:p>
            <a:fld id="{CBF553DA-6993-4E90-BEA9-492A5F5509EB}" type="slidenum">
              <a:rPr lang="de-CH" smtClean="0"/>
              <a:t>13</a:t>
            </a:fld>
            <a:endParaRPr lang="de-CH"/>
          </a:p>
        </p:txBody>
      </p:sp>
    </p:spTree>
    <p:extLst>
      <p:ext uri="{BB962C8B-B14F-4D97-AF65-F5344CB8AC3E}">
        <p14:creationId xmlns:p14="http://schemas.microsoft.com/office/powerpoint/2010/main" val="2770814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178828"/>
            <a:ext cx="8229600" cy="4929411"/>
          </a:xfrm>
          <a:solidFill>
            <a:srgbClr val="CCFFFF"/>
          </a:solidFill>
        </p:spPr>
        <p:txBody>
          <a:bodyPr>
            <a:normAutofit/>
          </a:bodyPr>
          <a:lstStyle/>
          <a:p>
            <a:pPr marL="0" indent="0">
              <a:buNone/>
            </a:pPr>
            <a:r>
              <a:rPr lang="de-CH" sz="2400" b="1" dirty="0" smtClean="0"/>
              <a:t>Es stellen sich Fragen:</a:t>
            </a:r>
            <a:br>
              <a:rPr lang="de-CH" sz="2400" b="1" dirty="0" smtClean="0"/>
            </a:br>
            <a:endParaRPr lang="de-CH" sz="2400" b="1" dirty="0" smtClean="0"/>
          </a:p>
          <a:p>
            <a:r>
              <a:rPr lang="de-CH" sz="2400" dirty="0" smtClean="0"/>
              <a:t>Können wir ein solch langfristiges Projekt stemmen?</a:t>
            </a:r>
          </a:p>
          <a:p>
            <a:r>
              <a:rPr lang="de-CH" sz="2400" dirty="0" smtClean="0"/>
              <a:t>Bringen wir die personellen Ressourcen zusammen?</a:t>
            </a:r>
          </a:p>
          <a:p>
            <a:r>
              <a:rPr lang="de-CH" sz="2400" dirty="0" smtClean="0"/>
              <a:t>Übernehmen die Vereine die Steilvorlage?</a:t>
            </a:r>
          </a:p>
          <a:p>
            <a:r>
              <a:rPr lang="de-CH" sz="2400" dirty="0" smtClean="0"/>
              <a:t>Funktioniert das Ganze mit unseren bestehenden Strukturen?</a:t>
            </a:r>
          </a:p>
          <a:p>
            <a:r>
              <a:rPr lang="de-CH" sz="2400" dirty="0" smtClean="0"/>
              <a:t>Können wir die notwendigen </a:t>
            </a:r>
            <a:r>
              <a:rPr lang="de-CH" sz="2400" dirty="0" err="1" smtClean="0"/>
              <a:t>initialen</a:t>
            </a:r>
            <a:r>
              <a:rPr lang="de-CH" sz="2400" dirty="0" smtClean="0"/>
              <a:t> Mittel bereitstellen?</a:t>
            </a:r>
          </a:p>
          <a:p>
            <a:r>
              <a:rPr lang="de-CH" sz="2400" dirty="0" smtClean="0"/>
              <a:t>Kann der Verband die Folgekosten tragen?</a:t>
            </a:r>
          </a:p>
          <a:p>
            <a:r>
              <a:rPr lang="de-CH" sz="2400" dirty="0" smtClean="0"/>
              <a:t>Gibt es weitere Synergien durch die Aufnahme bei J+S?</a:t>
            </a:r>
          </a:p>
          <a:p>
            <a:r>
              <a:rPr lang="de-CH" sz="2400" dirty="0" smtClean="0"/>
              <a:t>Oder ist alles nur rausgeworfenes Geld?</a:t>
            </a:r>
          </a:p>
          <a:p>
            <a:endParaRPr lang="de-CH" sz="2400" dirty="0" smtClean="0"/>
          </a:p>
          <a:p>
            <a:endParaRPr lang="de-CH" sz="2400" dirty="0" smtClean="0"/>
          </a:p>
          <a:p>
            <a:pPr marL="0" indent="0">
              <a:buNone/>
            </a:pPr>
            <a:endParaRPr lang="de-CH" sz="2400" dirty="0"/>
          </a:p>
        </p:txBody>
      </p:sp>
      <p:sp>
        <p:nvSpPr>
          <p:cNvPr id="4" name="Titel 1"/>
          <p:cNvSpPr txBox="1">
            <a:spLocks/>
          </p:cNvSpPr>
          <p:nvPr/>
        </p:nvSpPr>
        <p:spPr>
          <a:xfrm>
            <a:off x="3923928" y="188640"/>
            <a:ext cx="4762872" cy="10801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Personelle Ressourcen </a:t>
            </a:r>
            <a:br>
              <a:rPr lang="de-CH" sz="2800" b="1" dirty="0" smtClean="0"/>
            </a:br>
            <a:r>
              <a:rPr lang="de-CH" sz="2800" b="1" dirty="0" smtClean="0"/>
              <a:t>für die J+S-Kader (2)</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pic>
        <p:nvPicPr>
          <p:cNvPr id="14338" name="Picture 2" descr="C:\Users\Georg\AppData\Local\Microsoft\Windows\Temporary Internet Files\Content.IE5\2RIWJQYQ\MC90044132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8099" y="5139268"/>
            <a:ext cx="1159992" cy="1159992"/>
          </a:xfrm>
          <a:prstGeom prst="rect">
            <a:avLst/>
          </a:prstGeom>
          <a:noFill/>
          <a:extLst>
            <a:ext uri="{909E8E84-426E-40DD-AFC4-6F175D3DCCD1}">
              <a14:hiddenFill xmlns:a14="http://schemas.microsoft.com/office/drawing/2010/main">
                <a:solidFill>
                  <a:srgbClr val="FFFFFF"/>
                </a:solidFill>
              </a14:hiddenFill>
            </a:ext>
          </a:extLst>
        </p:spPr>
      </p:pic>
      <p:sp>
        <p:nvSpPr>
          <p:cNvPr id="6" name="Datumsplatzhalter 5"/>
          <p:cNvSpPr>
            <a:spLocks noGrp="1"/>
          </p:cNvSpPr>
          <p:nvPr>
            <p:ph type="dt" sz="half" idx="10"/>
          </p:nvPr>
        </p:nvSpPr>
        <p:spPr/>
        <p:txBody>
          <a:bodyPr/>
          <a:lstStyle/>
          <a:p>
            <a:r>
              <a:rPr lang="de-DE" smtClean="0"/>
              <a:t>27.11.2013/gk</a:t>
            </a:r>
            <a:endParaRPr lang="de-CH"/>
          </a:p>
        </p:txBody>
      </p:sp>
      <p:sp>
        <p:nvSpPr>
          <p:cNvPr id="7" name="Fußzeilenplatzhalter 6"/>
          <p:cNvSpPr>
            <a:spLocks noGrp="1"/>
          </p:cNvSpPr>
          <p:nvPr>
            <p:ph type="ftr" sz="quarter" idx="11"/>
          </p:nvPr>
        </p:nvSpPr>
        <p:spPr/>
        <p:txBody>
          <a:bodyPr/>
          <a:lstStyle/>
          <a:p>
            <a:r>
              <a:rPr lang="de-CH" smtClean="0"/>
              <a:t>J+S </a:t>
            </a:r>
            <a:endParaRPr lang="de-CH"/>
          </a:p>
        </p:txBody>
      </p:sp>
      <p:sp>
        <p:nvSpPr>
          <p:cNvPr id="8" name="Foliennummernplatzhalter 7"/>
          <p:cNvSpPr>
            <a:spLocks noGrp="1"/>
          </p:cNvSpPr>
          <p:nvPr>
            <p:ph type="sldNum" sz="quarter" idx="12"/>
          </p:nvPr>
        </p:nvSpPr>
        <p:spPr/>
        <p:txBody>
          <a:bodyPr/>
          <a:lstStyle/>
          <a:p>
            <a:fld id="{CBF553DA-6993-4E90-BEA9-492A5F5509EB}" type="slidenum">
              <a:rPr lang="de-CH" smtClean="0"/>
              <a:t>14</a:t>
            </a:fld>
            <a:endParaRPr lang="de-CH"/>
          </a:p>
        </p:txBody>
      </p:sp>
    </p:spTree>
    <p:extLst>
      <p:ext uri="{BB962C8B-B14F-4D97-AF65-F5344CB8AC3E}">
        <p14:creationId xmlns:p14="http://schemas.microsoft.com/office/powerpoint/2010/main" val="27231299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4338"/>
                                        </p:tgtEl>
                                        <p:attrNameLst>
                                          <p:attrName>style.visibility</p:attrName>
                                        </p:attrNameLst>
                                      </p:cBhvr>
                                      <p:to>
                                        <p:strVal val="visible"/>
                                      </p:to>
                                    </p:set>
                                    <p:anim calcmode="lin" valueType="num">
                                      <p:cBhvr additive="base">
                                        <p:cTn id="55" dur="500" fill="hold"/>
                                        <p:tgtEl>
                                          <p:spTgt spid="14338"/>
                                        </p:tgtEl>
                                        <p:attrNameLst>
                                          <p:attrName>ppt_x</p:attrName>
                                        </p:attrNameLst>
                                      </p:cBhvr>
                                      <p:tavLst>
                                        <p:tav tm="0">
                                          <p:val>
                                            <p:strVal val="#ppt_x"/>
                                          </p:val>
                                        </p:tav>
                                        <p:tav tm="100000">
                                          <p:val>
                                            <p:strVal val="#ppt_x"/>
                                          </p:val>
                                        </p:tav>
                                      </p:tavLst>
                                    </p:anim>
                                    <p:anim calcmode="lin" valueType="num">
                                      <p:cBhvr additive="base">
                                        <p:cTn id="56"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idx="1"/>
          </p:nvPr>
        </p:nvSpPr>
        <p:spPr>
          <a:xfrm>
            <a:off x="467544" y="1628800"/>
            <a:ext cx="8208912" cy="4248472"/>
          </a:xfrm>
          <a:solidFill>
            <a:schemeClr val="accent3">
              <a:lumMod val="20000"/>
              <a:lumOff val="80000"/>
            </a:schemeClr>
          </a:solidFill>
        </p:spPr>
        <p:txBody>
          <a:bodyPr>
            <a:normAutofit/>
          </a:bodyPr>
          <a:lstStyle/>
          <a:p>
            <a:pPr marL="0" indent="0" algn="ctr">
              <a:buNone/>
            </a:pPr>
            <a:r>
              <a:rPr lang="de-CH" b="1" dirty="0" smtClean="0">
                <a:solidFill>
                  <a:schemeClr val="tx2"/>
                </a:solidFill>
              </a:rPr>
              <a:t>J+S Beiträge (Beispiel)</a:t>
            </a:r>
          </a:p>
          <a:p>
            <a:r>
              <a:rPr lang="de-CH" sz="2800" dirty="0" smtClean="0"/>
              <a:t>J+S Schachkurs im Verein </a:t>
            </a:r>
            <a:br>
              <a:rPr lang="de-CH" sz="2800" dirty="0" smtClean="0"/>
            </a:br>
            <a:r>
              <a:rPr lang="de-CH" sz="2800" dirty="0" smtClean="0"/>
              <a:t>40 x 1.5 Std, 12 </a:t>
            </a:r>
            <a:r>
              <a:rPr lang="de-CH" sz="2800" dirty="0" err="1" smtClean="0"/>
              <a:t>Teiln</a:t>
            </a:r>
            <a:r>
              <a:rPr lang="de-CH" sz="2800" dirty="0" smtClean="0"/>
              <a:t>., 1 Leiter	 CHF  1’036</a:t>
            </a:r>
            <a:br>
              <a:rPr lang="de-CH" sz="2800" dirty="0" smtClean="0"/>
            </a:br>
            <a:r>
              <a:rPr lang="de-CH" sz="2800" dirty="0" smtClean="0"/>
              <a:t>(plus Zuschlag für Kinder U10)</a:t>
            </a:r>
            <a:br>
              <a:rPr lang="de-CH" sz="2800" dirty="0" smtClean="0"/>
            </a:br>
            <a:endParaRPr lang="de-CH" sz="2800" dirty="0" smtClean="0"/>
          </a:p>
          <a:p>
            <a:endParaRPr lang="de-CH" dirty="0"/>
          </a:p>
        </p:txBody>
      </p:sp>
      <p:pic>
        <p:nvPicPr>
          <p:cNvPr id="1026" name="Picture 2" descr="C:\Users\Georg\AppData\Local\Microsoft\Windows\Temporary Internet Files\Content.IE5\058WN6TR\MC90043984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390" y="263525"/>
            <a:ext cx="1827590" cy="114925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Georg\AppData\Local\Microsoft\Windows\Temporary Internet Files\Content.IE5\G0FGBXH6\MC90044152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5502" y="116632"/>
            <a:ext cx="1451280" cy="12961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Georg\AppData\Local\Microsoft\Windows\Temporary Internet Files\Content.IE5\SHKXDC3Y\MP90040253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6325" y="263525"/>
            <a:ext cx="766541" cy="114925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Georg\AppData\Local\Microsoft\Windows\Temporary Internet Files\Content.IE5\2RIWJQYQ\MP9003852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12866" y="263524"/>
            <a:ext cx="820894" cy="11492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Georg\AppData\Local\Microsoft\Windows\Temporary Internet Files\Content.IE5\2RIWJQYQ\MP9003852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3760" y="263525"/>
            <a:ext cx="820894" cy="11492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Georg\AppData\Local\Microsoft\Windows\Temporary Internet Files\Content.IE5\SHKXDC3Y\MP90040253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7173" y="270664"/>
            <a:ext cx="766541" cy="11492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Georg\AppData\Local\Microsoft\Windows\Temporary Internet Files\Content.IE5\2RIWJQYQ\MP9003852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3714" y="270664"/>
            <a:ext cx="820894" cy="11492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C:\Users\Georg\AppData\Local\Microsoft\Windows\Temporary Internet Files\Content.IE5\2RIWJQYQ\MP9003852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4608" y="270664"/>
            <a:ext cx="820894" cy="11492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le 6"/>
          <p:cNvGraphicFramePr>
            <a:graphicFrameLocks noGrp="1"/>
          </p:cNvGraphicFramePr>
          <p:nvPr>
            <p:extLst>
              <p:ext uri="{D42A27DB-BD31-4B8C-83A1-F6EECF244321}">
                <p14:modId xmlns:p14="http://schemas.microsoft.com/office/powerpoint/2010/main" val="589994076"/>
              </p:ext>
            </p:extLst>
          </p:nvPr>
        </p:nvGraphicFramePr>
        <p:xfrm>
          <a:off x="444053" y="4293096"/>
          <a:ext cx="8229600" cy="1554480"/>
        </p:xfrm>
        <a:graphic>
          <a:graphicData uri="http://schemas.openxmlformats.org/drawingml/2006/table">
            <a:tbl>
              <a:tblPr/>
              <a:tblGrid>
                <a:gridCol w="1750305"/>
                <a:gridCol w="6479295"/>
              </a:tblGrid>
              <a:tr h="0">
                <a:tc>
                  <a:txBody>
                    <a:bodyPr/>
                    <a:lstStyle/>
                    <a:p>
                      <a:r>
                        <a:rPr lang="de-CH" dirty="0"/>
                        <a:t>J+S-Kurs</a:t>
                      </a:r>
                      <a:br>
                        <a:rPr lang="de-CH" dirty="0"/>
                      </a:br>
                      <a:r>
                        <a:rPr lang="de-CH" dirty="0"/>
                        <a:t>                        </a:t>
                      </a:r>
                      <a:br>
                        <a:rPr lang="de-CH" dirty="0"/>
                      </a:br>
                      <a:r>
                        <a:rPr lang="de-CH" dirty="0"/>
                        <a:t>       </a:t>
                      </a:r>
                    </a:p>
                  </a:txBody>
                  <a:tcPr anchor="ctr">
                    <a:lnL>
                      <a:noFill/>
                    </a:lnL>
                    <a:lnR>
                      <a:noFill/>
                    </a:lnR>
                    <a:lnT>
                      <a:noFill/>
                    </a:lnT>
                    <a:lnB>
                      <a:noFill/>
                    </a:lnB>
                  </a:tcPr>
                </a:tc>
                <a:tc>
                  <a:txBody>
                    <a:bodyPr/>
                    <a:lstStyle/>
                    <a:p>
                      <a:r>
                        <a:rPr lang="de-CH" dirty="0"/>
                        <a:t>Grundbetrag: CHF 100.00 pro J+S-</a:t>
                      </a:r>
                      <a:r>
                        <a:rPr lang="de-CH" dirty="0" err="1"/>
                        <a:t>LeiterIn</a:t>
                      </a:r>
                      <a:r>
                        <a:rPr lang="de-CH" dirty="0"/>
                        <a:t> </a:t>
                      </a:r>
                      <a:br>
                        <a:rPr lang="de-CH" dirty="0"/>
                      </a:br>
                      <a:r>
                        <a:rPr lang="de-CH" dirty="0"/>
                        <a:t>Betrag pro Teilnehmer (10-20-jährig) pro Stunde: CHF 1.30 </a:t>
                      </a:r>
                      <a:br>
                        <a:rPr lang="de-CH" dirty="0"/>
                      </a:br>
                      <a:r>
                        <a:rPr lang="de-CH" dirty="0"/>
                        <a:t>Betrag pro Teilnehmer (5-10-jährig) pro Stunde: CHF 2.60 </a:t>
                      </a:r>
                    </a:p>
                  </a:txBody>
                  <a:tcPr anchor="ctr">
                    <a:lnL>
                      <a:noFill/>
                    </a:lnL>
                    <a:lnR>
                      <a:noFill/>
                    </a:lnR>
                    <a:lnT>
                      <a:noFill/>
                    </a:lnT>
                    <a:lnB>
                      <a:noFill/>
                    </a:lnB>
                  </a:tcPr>
                </a:tc>
              </a:tr>
              <a:tr h="0">
                <a:tc>
                  <a:txBody>
                    <a:bodyPr/>
                    <a:lstStyle/>
                    <a:p>
                      <a:r>
                        <a:rPr lang="de-CH" dirty="0"/>
                        <a:t>J+S-Lager</a:t>
                      </a:r>
                    </a:p>
                  </a:txBody>
                  <a:tcPr anchor="ctr">
                    <a:lnL>
                      <a:noFill/>
                    </a:lnL>
                    <a:lnR>
                      <a:noFill/>
                    </a:lnR>
                    <a:lnT>
                      <a:noFill/>
                    </a:lnT>
                    <a:lnB>
                      <a:noFill/>
                    </a:lnB>
                  </a:tcPr>
                </a:tc>
                <a:tc>
                  <a:txBody>
                    <a:bodyPr/>
                    <a:lstStyle/>
                    <a:p>
                      <a:r>
                        <a:rPr lang="de-CH" dirty="0"/>
                        <a:t>Betrag pro Teilnehmer (5-20-jährig) mit Übernachtung: CHF 7.60 </a:t>
                      </a:r>
                      <a:br>
                        <a:rPr lang="de-CH" dirty="0"/>
                      </a:br>
                      <a:r>
                        <a:rPr lang="de-CH" dirty="0"/>
                        <a:t>Betrag pro Teilnehmer (5-10-jährig) ohne Übernachtung: CHF 3.80 </a:t>
                      </a:r>
                    </a:p>
                  </a:txBody>
                  <a:tcPr anchor="ctr">
                    <a:lnL>
                      <a:noFill/>
                    </a:lnL>
                    <a:lnR>
                      <a:noFill/>
                    </a:lnR>
                    <a:lnT>
                      <a:noFill/>
                    </a:lnT>
                    <a:lnB>
                      <a:noFill/>
                    </a:lnB>
                  </a:tcPr>
                </a:tc>
              </a:tr>
            </a:tbl>
          </a:graphicData>
        </a:graphic>
      </p:graphicFrame>
      <p:sp>
        <p:nvSpPr>
          <p:cNvPr id="15" name="Datumsplatzhalter 14"/>
          <p:cNvSpPr>
            <a:spLocks noGrp="1"/>
          </p:cNvSpPr>
          <p:nvPr>
            <p:ph type="dt" sz="half" idx="10"/>
          </p:nvPr>
        </p:nvSpPr>
        <p:spPr/>
        <p:txBody>
          <a:bodyPr/>
          <a:lstStyle/>
          <a:p>
            <a:r>
              <a:rPr lang="de-DE" smtClean="0"/>
              <a:t>27.11.2013/gk</a:t>
            </a:r>
            <a:endParaRPr lang="de-CH"/>
          </a:p>
        </p:txBody>
      </p:sp>
      <p:sp>
        <p:nvSpPr>
          <p:cNvPr id="16" name="Fußzeilenplatzhalter 15"/>
          <p:cNvSpPr>
            <a:spLocks noGrp="1"/>
          </p:cNvSpPr>
          <p:nvPr>
            <p:ph type="ftr" sz="quarter" idx="11"/>
          </p:nvPr>
        </p:nvSpPr>
        <p:spPr/>
        <p:txBody>
          <a:bodyPr/>
          <a:lstStyle/>
          <a:p>
            <a:r>
              <a:rPr lang="de-CH" smtClean="0"/>
              <a:t>J+S </a:t>
            </a:r>
            <a:endParaRPr lang="de-CH"/>
          </a:p>
        </p:txBody>
      </p:sp>
      <p:sp>
        <p:nvSpPr>
          <p:cNvPr id="17" name="Foliennummernplatzhalter 16"/>
          <p:cNvSpPr>
            <a:spLocks noGrp="1"/>
          </p:cNvSpPr>
          <p:nvPr>
            <p:ph type="sldNum" sz="quarter" idx="12"/>
          </p:nvPr>
        </p:nvSpPr>
        <p:spPr/>
        <p:txBody>
          <a:bodyPr/>
          <a:lstStyle/>
          <a:p>
            <a:fld id="{CBF553DA-6993-4E90-BEA9-492A5F5509EB}" type="slidenum">
              <a:rPr lang="de-CH" smtClean="0"/>
              <a:t>2</a:t>
            </a:fld>
            <a:endParaRPr lang="de-CH"/>
          </a:p>
        </p:txBody>
      </p:sp>
    </p:spTree>
    <p:extLst>
      <p:ext uri="{BB962C8B-B14F-4D97-AF65-F5344CB8AC3E}">
        <p14:creationId xmlns:p14="http://schemas.microsoft.com/office/powerpoint/2010/main" val="620185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23928" y="188640"/>
            <a:ext cx="4762872" cy="534140"/>
          </a:xfrm>
        </p:spPr>
        <p:txBody>
          <a:bodyPr>
            <a:normAutofit/>
          </a:bodyPr>
          <a:lstStyle/>
          <a:p>
            <a:pPr algn="r"/>
            <a:r>
              <a:rPr lang="de-CH" sz="2800" b="1" dirty="0" smtClean="0"/>
              <a:t>Ausbildungsstruktur (1)</a:t>
            </a:r>
            <a:endParaRPr lang="de-CH" sz="2800" dirty="0"/>
          </a:p>
        </p:txBody>
      </p:sp>
      <p:sp>
        <p:nvSpPr>
          <p:cNvPr id="3" name="Inhaltsplatzhalter 2"/>
          <p:cNvSpPr>
            <a:spLocks noGrp="1"/>
          </p:cNvSpPr>
          <p:nvPr>
            <p:ph idx="1"/>
          </p:nvPr>
        </p:nvSpPr>
        <p:spPr/>
        <p:txBody>
          <a:bodyPr/>
          <a:lstStyle/>
          <a:p>
            <a:endParaRPr lang="de-CH" dirty="0"/>
          </a:p>
        </p:txBody>
      </p:sp>
      <p:pic>
        <p:nvPicPr>
          <p:cNvPr id="2083"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890" y="4797152"/>
            <a:ext cx="8772525"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4" name="Picture 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2758802"/>
            <a:ext cx="8791575"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5"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197" y="691876"/>
            <a:ext cx="8791575"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Titel 1"/>
          <p:cNvSpPr txBox="1">
            <a:spLocks/>
          </p:cNvSpPr>
          <p:nvPr/>
        </p:nvSpPr>
        <p:spPr>
          <a:xfrm>
            <a:off x="184197" y="185168"/>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2081" name="Datumsplatzhalter 2080"/>
          <p:cNvSpPr>
            <a:spLocks noGrp="1"/>
          </p:cNvSpPr>
          <p:nvPr>
            <p:ph type="dt" sz="half" idx="10"/>
          </p:nvPr>
        </p:nvSpPr>
        <p:spPr/>
        <p:txBody>
          <a:bodyPr/>
          <a:lstStyle/>
          <a:p>
            <a:r>
              <a:rPr lang="de-DE" smtClean="0"/>
              <a:t>27.11.2013/gk</a:t>
            </a:r>
            <a:endParaRPr lang="de-CH"/>
          </a:p>
        </p:txBody>
      </p:sp>
      <p:sp>
        <p:nvSpPr>
          <p:cNvPr id="2082" name="Fußzeilenplatzhalter 2081"/>
          <p:cNvSpPr>
            <a:spLocks noGrp="1"/>
          </p:cNvSpPr>
          <p:nvPr>
            <p:ph type="ftr" sz="quarter" idx="11"/>
          </p:nvPr>
        </p:nvSpPr>
        <p:spPr/>
        <p:txBody>
          <a:bodyPr/>
          <a:lstStyle/>
          <a:p>
            <a:r>
              <a:rPr lang="de-CH" smtClean="0"/>
              <a:t>J+S </a:t>
            </a:r>
            <a:endParaRPr lang="de-CH"/>
          </a:p>
        </p:txBody>
      </p:sp>
      <p:sp>
        <p:nvSpPr>
          <p:cNvPr id="2087" name="Foliennummernplatzhalter 2086"/>
          <p:cNvSpPr>
            <a:spLocks noGrp="1"/>
          </p:cNvSpPr>
          <p:nvPr>
            <p:ph type="sldNum" sz="quarter" idx="12"/>
          </p:nvPr>
        </p:nvSpPr>
        <p:spPr/>
        <p:txBody>
          <a:bodyPr/>
          <a:lstStyle/>
          <a:p>
            <a:fld id="{CBF553DA-6993-4E90-BEA9-492A5F5509EB}" type="slidenum">
              <a:rPr lang="de-CH" smtClean="0"/>
              <a:t>3</a:t>
            </a:fld>
            <a:endParaRPr lang="de-CH"/>
          </a:p>
        </p:txBody>
      </p:sp>
    </p:spTree>
    <p:extLst>
      <p:ext uri="{BB962C8B-B14F-4D97-AF65-F5344CB8AC3E}">
        <p14:creationId xmlns:p14="http://schemas.microsoft.com/office/powerpoint/2010/main" val="2563416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83"/>
                                        </p:tgtEl>
                                        <p:attrNameLst>
                                          <p:attrName>style.visibility</p:attrName>
                                        </p:attrNameLst>
                                      </p:cBhvr>
                                      <p:to>
                                        <p:strVal val="visible"/>
                                      </p:to>
                                    </p:set>
                                    <p:anim calcmode="lin" valueType="num">
                                      <p:cBhvr additive="base">
                                        <p:cTn id="7" dur="500" fill="hold"/>
                                        <p:tgtEl>
                                          <p:spTgt spid="2083"/>
                                        </p:tgtEl>
                                        <p:attrNameLst>
                                          <p:attrName>ppt_x</p:attrName>
                                        </p:attrNameLst>
                                      </p:cBhvr>
                                      <p:tavLst>
                                        <p:tav tm="0">
                                          <p:val>
                                            <p:strVal val="#ppt_x"/>
                                          </p:val>
                                        </p:tav>
                                        <p:tav tm="100000">
                                          <p:val>
                                            <p:strVal val="#ppt_x"/>
                                          </p:val>
                                        </p:tav>
                                      </p:tavLst>
                                    </p:anim>
                                    <p:anim calcmode="lin" valueType="num">
                                      <p:cBhvr additive="base">
                                        <p:cTn id="8" dur="500" fill="hold"/>
                                        <p:tgtEl>
                                          <p:spTgt spid="208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84"/>
                                        </p:tgtEl>
                                        <p:attrNameLst>
                                          <p:attrName>style.visibility</p:attrName>
                                        </p:attrNameLst>
                                      </p:cBhvr>
                                      <p:to>
                                        <p:strVal val="visible"/>
                                      </p:to>
                                    </p:set>
                                    <p:anim calcmode="lin" valueType="num">
                                      <p:cBhvr additive="base">
                                        <p:cTn id="13" dur="500" fill="hold"/>
                                        <p:tgtEl>
                                          <p:spTgt spid="2084"/>
                                        </p:tgtEl>
                                        <p:attrNameLst>
                                          <p:attrName>ppt_x</p:attrName>
                                        </p:attrNameLst>
                                      </p:cBhvr>
                                      <p:tavLst>
                                        <p:tav tm="0">
                                          <p:val>
                                            <p:strVal val="#ppt_x"/>
                                          </p:val>
                                        </p:tav>
                                        <p:tav tm="100000">
                                          <p:val>
                                            <p:strVal val="#ppt_x"/>
                                          </p:val>
                                        </p:tav>
                                      </p:tavLst>
                                    </p:anim>
                                    <p:anim calcmode="lin" valueType="num">
                                      <p:cBhvr additive="base">
                                        <p:cTn id="14" dur="500" fill="hold"/>
                                        <p:tgtEl>
                                          <p:spTgt spid="208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85"/>
                                        </p:tgtEl>
                                        <p:attrNameLst>
                                          <p:attrName>style.visibility</p:attrName>
                                        </p:attrNameLst>
                                      </p:cBhvr>
                                      <p:to>
                                        <p:strVal val="visible"/>
                                      </p:to>
                                    </p:set>
                                    <p:anim calcmode="lin" valueType="num">
                                      <p:cBhvr additive="base">
                                        <p:cTn id="19" dur="500" fill="hold"/>
                                        <p:tgtEl>
                                          <p:spTgt spid="2085"/>
                                        </p:tgtEl>
                                        <p:attrNameLst>
                                          <p:attrName>ppt_x</p:attrName>
                                        </p:attrNameLst>
                                      </p:cBhvr>
                                      <p:tavLst>
                                        <p:tav tm="0">
                                          <p:val>
                                            <p:strVal val="#ppt_x"/>
                                          </p:val>
                                        </p:tav>
                                        <p:tav tm="100000">
                                          <p:val>
                                            <p:strVal val="#ppt_x"/>
                                          </p:val>
                                        </p:tav>
                                      </p:tavLst>
                                    </p:anim>
                                    <p:anim calcmode="lin" valueType="num">
                                      <p:cBhvr additive="base">
                                        <p:cTn id="20" dur="500" fill="hold"/>
                                        <p:tgtEl>
                                          <p:spTgt spid="20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55976" y="274638"/>
            <a:ext cx="4330824" cy="562074"/>
          </a:xfrm>
        </p:spPr>
        <p:txBody>
          <a:bodyPr>
            <a:normAutofit/>
          </a:bodyPr>
          <a:lstStyle/>
          <a:p>
            <a:pPr algn="r"/>
            <a:r>
              <a:rPr lang="de-CH" sz="2800" b="1" dirty="0" smtClean="0"/>
              <a:t>Ausbildungsstruktur (2)</a:t>
            </a:r>
            <a:endParaRPr lang="de-CH" sz="28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13" y="4293096"/>
            <a:ext cx="8791575"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2576512"/>
            <a:ext cx="42672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8213" y="2589080"/>
            <a:ext cx="42195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3" y="980728"/>
            <a:ext cx="429577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8212" y="1604428"/>
            <a:ext cx="42195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el 1"/>
          <p:cNvSpPr txBox="1">
            <a:spLocks/>
          </p:cNvSpPr>
          <p:nvPr/>
        </p:nvSpPr>
        <p:spPr>
          <a:xfrm>
            <a:off x="176213" y="28008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1" name="Datumsplatzhalter 10"/>
          <p:cNvSpPr>
            <a:spLocks noGrp="1"/>
          </p:cNvSpPr>
          <p:nvPr>
            <p:ph type="dt" sz="half" idx="10"/>
          </p:nvPr>
        </p:nvSpPr>
        <p:spPr/>
        <p:txBody>
          <a:bodyPr/>
          <a:lstStyle/>
          <a:p>
            <a:r>
              <a:rPr lang="de-DE" smtClean="0"/>
              <a:t>27.11.2013/gk</a:t>
            </a:r>
            <a:endParaRPr lang="de-CH"/>
          </a:p>
        </p:txBody>
      </p:sp>
      <p:sp>
        <p:nvSpPr>
          <p:cNvPr id="12" name="Fußzeilenplatzhalter 11"/>
          <p:cNvSpPr>
            <a:spLocks noGrp="1"/>
          </p:cNvSpPr>
          <p:nvPr>
            <p:ph type="ftr" sz="quarter" idx="11"/>
          </p:nvPr>
        </p:nvSpPr>
        <p:spPr/>
        <p:txBody>
          <a:bodyPr/>
          <a:lstStyle/>
          <a:p>
            <a:r>
              <a:rPr lang="de-CH" smtClean="0"/>
              <a:t>J+S </a:t>
            </a:r>
            <a:endParaRPr lang="de-CH"/>
          </a:p>
        </p:txBody>
      </p:sp>
      <p:sp>
        <p:nvSpPr>
          <p:cNvPr id="13" name="Foliennummernplatzhalter 12"/>
          <p:cNvSpPr>
            <a:spLocks noGrp="1"/>
          </p:cNvSpPr>
          <p:nvPr>
            <p:ph type="sldNum" sz="quarter" idx="12"/>
          </p:nvPr>
        </p:nvSpPr>
        <p:spPr/>
        <p:txBody>
          <a:bodyPr/>
          <a:lstStyle/>
          <a:p>
            <a:fld id="{CBF553DA-6993-4E90-BEA9-492A5F5509EB}" type="slidenum">
              <a:rPr lang="de-CH" smtClean="0"/>
              <a:t>4</a:t>
            </a:fld>
            <a:endParaRPr lang="de-CH"/>
          </a:p>
        </p:txBody>
      </p:sp>
    </p:spTree>
    <p:extLst>
      <p:ext uri="{BB962C8B-B14F-4D97-AF65-F5344CB8AC3E}">
        <p14:creationId xmlns:p14="http://schemas.microsoft.com/office/powerpoint/2010/main" val="28613485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additive="base">
                                        <p:cTn id="7" dur="500" fill="hold"/>
                                        <p:tgtEl>
                                          <p:spTgt spid="3075"/>
                                        </p:tgtEl>
                                        <p:attrNameLst>
                                          <p:attrName>ppt_x</p:attrName>
                                        </p:attrNameLst>
                                      </p:cBhvr>
                                      <p:tavLst>
                                        <p:tav tm="0">
                                          <p:val>
                                            <p:strVal val="#ppt_x"/>
                                          </p:val>
                                        </p:tav>
                                        <p:tav tm="100000">
                                          <p:val>
                                            <p:strVal val="#ppt_x"/>
                                          </p:val>
                                        </p:tav>
                                      </p:tavLst>
                                    </p:anim>
                                    <p:anim calcmode="lin" valueType="num">
                                      <p:cBhvr additive="base">
                                        <p:cTn id="8"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 calcmode="lin" valueType="num">
                                      <p:cBhvr additive="base">
                                        <p:cTn id="13" dur="500" fill="hold"/>
                                        <p:tgtEl>
                                          <p:spTgt spid="3076"/>
                                        </p:tgtEl>
                                        <p:attrNameLst>
                                          <p:attrName>ppt_x</p:attrName>
                                        </p:attrNameLst>
                                      </p:cBhvr>
                                      <p:tavLst>
                                        <p:tav tm="0">
                                          <p:val>
                                            <p:strVal val="#ppt_x"/>
                                          </p:val>
                                        </p:tav>
                                        <p:tav tm="100000">
                                          <p:val>
                                            <p:strVal val="#ppt_x"/>
                                          </p:val>
                                        </p:tav>
                                      </p:tavLst>
                                    </p:anim>
                                    <p:anim calcmode="lin" valueType="num">
                                      <p:cBhvr additive="base">
                                        <p:cTn id="1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7"/>
                                        </p:tgtEl>
                                        <p:attrNameLst>
                                          <p:attrName>style.visibility</p:attrName>
                                        </p:attrNameLst>
                                      </p:cBhvr>
                                      <p:to>
                                        <p:strVal val="visible"/>
                                      </p:to>
                                    </p:set>
                                    <p:anim calcmode="lin" valueType="num">
                                      <p:cBhvr additive="base">
                                        <p:cTn id="19" dur="500" fill="hold"/>
                                        <p:tgtEl>
                                          <p:spTgt spid="3077"/>
                                        </p:tgtEl>
                                        <p:attrNameLst>
                                          <p:attrName>ppt_x</p:attrName>
                                        </p:attrNameLst>
                                      </p:cBhvr>
                                      <p:tavLst>
                                        <p:tav tm="0">
                                          <p:val>
                                            <p:strVal val="#ppt_x"/>
                                          </p:val>
                                        </p:tav>
                                        <p:tav tm="100000">
                                          <p:val>
                                            <p:strVal val="#ppt_x"/>
                                          </p:val>
                                        </p:tav>
                                      </p:tavLst>
                                    </p:anim>
                                    <p:anim calcmode="lin" valueType="num">
                                      <p:cBhvr additive="base">
                                        <p:cTn id="20"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8"/>
                                        </p:tgtEl>
                                        <p:attrNameLst>
                                          <p:attrName>style.visibility</p:attrName>
                                        </p:attrNameLst>
                                      </p:cBhvr>
                                      <p:to>
                                        <p:strVal val="visible"/>
                                      </p:to>
                                    </p:set>
                                    <p:anim calcmode="lin" valueType="num">
                                      <p:cBhvr additive="base">
                                        <p:cTn id="25" dur="500" fill="hold"/>
                                        <p:tgtEl>
                                          <p:spTgt spid="3078"/>
                                        </p:tgtEl>
                                        <p:attrNameLst>
                                          <p:attrName>ppt_x</p:attrName>
                                        </p:attrNameLst>
                                      </p:cBhvr>
                                      <p:tavLst>
                                        <p:tav tm="0">
                                          <p:val>
                                            <p:strVal val="#ppt_x"/>
                                          </p:val>
                                        </p:tav>
                                        <p:tav tm="100000">
                                          <p:val>
                                            <p:strVal val="#ppt_x"/>
                                          </p:val>
                                        </p:tav>
                                      </p:tavLst>
                                    </p:anim>
                                    <p:anim calcmode="lin" valueType="num">
                                      <p:cBhvr additive="base">
                                        <p:cTn id="26"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nhaltsplatzhalter 8"/>
          <p:cNvGraphicFramePr>
            <a:graphicFrameLocks noGrp="1"/>
          </p:cNvGraphicFramePr>
          <p:nvPr>
            <p:ph idx="1"/>
            <p:extLst>
              <p:ext uri="{D42A27DB-BD31-4B8C-83A1-F6EECF244321}">
                <p14:modId xmlns:p14="http://schemas.microsoft.com/office/powerpoint/2010/main" val="158827790"/>
              </p:ext>
            </p:extLst>
          </p:nvPr>
        </p:nvGraphicFramePr>
        <p:xfrm>
          <a:off x="2627784" y="908720"/>
          <a:ext cx="5904656" cy="5524491"/>
        </p:xfrm>
        <a:graphic>
          <a:graphicData uri="http://schemas.openxmlformats.org/drawingml/2006/table">
            <a:tbl>
              <a:tblPr firstRow="1" firstCol="1" bandRow="1">
                <a:tableStyleId>{5C22544A-7EE6-4342-B048-85BDC9FD1C3A}</a:tableStyleId>
              </a:tblPr>
              <a:tblGrid>
                <a:gridCol w="1759639"/>
                <a:gridCol w="4145017"/>
              </a:tblGrid>
              <a:tr h="216024">
                <a:tc>
                  <a:txBody>
                    <a:bodyPr/>
                    <a:lstStyle/>
                    <a:p>
                      <a:pPr>
                        <a:lnSpc>
                          <a:spcPts val="1560"/>
                        </a:lnSpc>
                        <a:spcAft>
                          <a:spcPts val="1000"/>
                        </a:spcAft>
                      </a:pPr>
                      <a:r>
                        <a:rPr lang="de-DE" sz="1050" dirty="0">
                          <a:effectLst/>
                        </a:rPr>
                        <a:t>Ziel</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Ausbildung von Leiterinnen und Leitern</a:t>
                      </a:r>
                      <a:endParaRPr lang="de-CH" sz="900">
                        <a:effectLst/>
                        <a:latin typeface="Calibri"/>
                        <a:ea typeface="Calibri"/>
                        <a:cs typeface="Times New Roman"/>
                      </a:endParaRPr>
                    </a:p>
                  </a:txBody>
                  <a:tcPr marL="56503" marR="56503" marT="0" marB="0"/>
                </a:tc>
              </a:tr>
              <a:tr h="519823">
                <a:tc>
                  <a:txBody>
                    <a:bodyPr/>
                    <a:lstStyle/>
                    <a:p>
                      <a:pPr>
                        <a:lnSpc>
                          <a:spcPts val="1560"/>
                        </a:lnSpc>
                        <a:spcAft>
                          <a:spcPts val="1000"/>
                        </a:spcAft>
                      </a:pPr>
                      <a:r>
                        <a:rPr lang="de-DE" sz="1050" dirty="0">
                          <a:effectLst/>
                        </a:rPr>
                        <a:t>Inhalt</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Grundlagen der Leitertätigkeit, insbesondere des Unterrichtens, der Trainingslehre und der Planung von J+S-Kursen, Hinweise zur Entwicklung von Kindern/Jugendlichen, Aspekte der Leiterpersönlichkeit, Sportartspezifisch relevante Sicherheitsaspekte</a:t>
                      </a:r>
                      <a:endParaRPr lang="de-CH" sz="900">
                        <a:effectLst/>
                        <a:latin typeface="Calibri"/>
                        <a:ea typeface="Calibri"/>
                        <a:cs typeface="Times New Roman"/>
                      </a:endParaRPr>
                    </a:p>
                  </a:txBody>
                  <a:tcPr marL="56503" marR="56503" marT="0" marB="0"/>
                </a:tc>
              </a:tr>
              <a:tr h="305726">
                <a:tc>
                  <a:txBody>
                    <a:bodyPr/>
                    <a:lstStyle/>
                    <a:p>
                      <a:pPr>
                        <a:lnSpc>
                          <a:spcPts val="1560"/>
                        </a:lnSpc>
                        <a:spcAft>
                          <a:spcPts val="1000"/>
                        </a:spcAft>
                      </a:pPr>
                      <a:r>
                        <a:rPr lang="de-DE" sz="1050" dirty="0">
                          <a:effectLst/>
                        </a:rPr>
                        <a:t>Methoden und Sozialformen</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Frontal- und Gruppenunterricht, Partner- oder Gruppenarbeit, Referate, Selbststudium, individuelle Vorbereitungsarbeiten</a:t>
                      </a:r>
                      <a:endParaRPr lang="de-CH" sz="900">
                        <a:effectLst/>
                        <a:latin typeface="Calibri"/>
                        <a:ea typeface="Calibri"/>
                        <a:cs typeface="Times New Roman"/>
                      </a:endParaRPr>
                    </a:p>
                  </a:txBody>
                  <a:tcPr marL="56503" marR="56503" marT="0" marB="0"/>
                </a:tc>
              </a:tr>
              <a:tr h="167415">
                <a:tc>
                  <a:txBody>
                    <a:bodyPr/>
                    <a:lstStyle/>
                    <a:p>
                      <a:pPr>
                        <a:lnSpc>
                          <a:spcPts val="1560"/>
                        </a:lnSpc>
                        <a:spcAft>
                          <a:spcPts val="1000"/>
                        </a:spcAft>
                      </a:pPr>
                      <a:r>
                        <a:rPr lang="de-DE" sz="1050" dirty="0">
                          <a:effectLst/>
                        </a:rPr>
                        <a:t>Lehrmittel</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J+S-Handbuch Schach</a:t>
                      </a:r>
                      <a:endParaRPr lang="de-CH" sz="900">
                        <a:effectLst/>
                        <a:latin typeface="Calibri"/>
                        <a:ea typeface="Calibri"/>
                        <a:cs typeface="Times New Roman"/>
                      </a:endParaRPr>
                    </a:p>
                  </a:txBody>
                  <a:tcPr marL="56503" marR="56503" marT="0" marB="0"/>
                </a:tc>
              </a:tr>
              <a:tr h="321022">
                <a:tc>
                  <a:txBody>
                    <a:bodyPr/>
                    <a:lstStyle/>
                    <a:p>
                      <a:pPr>
                        <a:lnSpc>
                          <a:spcPts val="1560"/>
                        </a:lnSpc>
                        <a:spcAft>
                          <a:spcPts val="1000"/>
                        </a:spcAft>
                      </a:pPr>
                      <a:r>
                        <a:rPr lang="de-DE" sz="1050" dirty="0">
                          <a:effectLst/>
                        </a:rPr>
                        <a:t>Zielpublikum</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Motivierte Personen, die ihre Sportart besser kennen lernen und Kinder/Jugendliche unterrichten möchten</a:t>
                      </a:r>
                      <a:endParaRPr lang="de-CH" sz="900">
                        <a:effectLst/>
                        <a:latin typeface="Calibri"/>
                        <a:ea typeface="Calibri"/>
                        <a:cs typeface="Times New Roman"/>
                      </a:endParaRPr>
                    </a:p>
                  </a:txBody>
                  <a:tcPr marL="56503" marR="56503" marT="0" marB="0"/>
                </a:tc>
              </a:tr>
              <a:tr h="1310969">
                <a:tc>
                  <a:txBody>
                    <a:bodyPr/>
                    <a:lstStyle/>
                    <a:p>
                      <a:pPr>
                        <a:lnSpc>
                          <a:spcPts val="1560"/>
                        </a:lnSpc>
                        <a:spcAft>
                          <a:spcPts val="1000"/>
                        </a:spcAft>
                      </a:pPr>
                      <a:r>
                        <a:rPr lang="de-DE" sz="1050" dirty="0">
                          <a:effectLst/>
                        </a:rPr>
                        <a:t>Allgemeine Zulassungsbedingungen</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dirty="0" err="1">
                          <a:effectLst/>
                        </a:rPr>
                        <a:t>Gemäss</a:t>
                      </a:r>
                      <a:r>
                        <a:rPr lang="de-DE" sz="900" dirty="0">
                          <a:effectLst/>
                        </a:rPr>
                        <a:t> Art. 21 der Verordnung des VBS über Sportförderprogramme und -projekte (</a:t>
                      </a:r>
                      <a:r>
                        <a:rPr lang="de-DE" sz="900" dirty="0" err="1">
                          <a:effectLst/>
                        </a:rPr>
                        <a:t>VSpoFöP</a:t>
                      </a:r>
                      <a:r>
                        <a:rPr lang="de-DE" sz="900" dirty="0">
                          <a:effectLst/>
                        </a:rPr>
                        <a:t>)</a:t>
                      </a:r>
                      <a:br>
                        <a:rPr lang="de-DE" sz="900" dirty="0">
                          <a:effectLst/>
                        </a:rPr>
                      </a:br>
                      <a:r>
                        <a:rPr lang="de-DE" sz="900" dirty="0" smtClean="0">
                          <a:effectLst/>
                        </a:rPr>
                        <a:t>Mindestalter:  Vollendung </a:t>
                      </a:r>
                      <a:r>
                        <a:rPr lang="de-DE" sz="900" dirty="0">
                          <a:effectLst/>
                        </a:rPr>
                        <a:t>des 18. Lebensjahres im </a:t>
                      </a:r>
                      <a:r>
                        <a:rPr lang="de-DE" sz="900" dirty="0" err="1">
                          <a:effectLst/>
                        </a:rPr>
                        <a:t>Kursjahr</a:t>
                      </a:r>
                      <a:r>
                        <a:rPr lang="de-DE" sz="900" dirty="0">
                          <a:effectLst/>
                        </a:rPr>
                        <a:t>.</a:t>
                      </a:r>
                      <a:br>
                        <a:rPr lang="de-DE" sz="900" dirty="0">
                          <a:effectLst/>
                        </a:rPr>
                      </a:br>
                      <a:r>
                        <a:rPr lang="de-DE" sz="900" dirty="0">
                          <a:effectLst/>
                        </a:rPr>
                        <a:t>Nationalität</a:t>
                      </a:r>
                      <a:r>
                        <a:rPr lang="de-DE" sz="900" dirty="0" smtClean="0">
                          <a:effectLst/>
                        </a:rPr>
                        <a:t>:  CH</a:t>
                      </a:r>
                      <a:r>
                        <a:rPr lang="de-DE" sz="900" dirty="0">
                          <a:effectLst/>
                        </a:rPr>
                        <a:t>, FL oder ausl. Staatsangehörige mit Wohnsitz in der Schweiz. (Ausl. Staatsangehörige ohne Wohnsitz in der Schweiz sind zugelassen, wenn sie </a:t>
                      </a:r>
                      <a:r>
                        <a:rPr lang="de-DE" sz="900" dirty="0" err="1">
                          <a:effectLst/>
                        </a:rPr>
                        <a:t>regelmässig</a:t>
                      </a:r>
                      <a:r>
                        <a:rPr lang="de-DE" sz="900" dirty="0">
                          <a:effectLst/>
                        </a:rPr>
                        <a:t> für einen Organisator von J+S-Angeboten oder von Angeboten der Kaderbildung tätig sind.)</a:t>
                      </a:r>
                      <a:br>
                        <a:rPr lang="de-DE" sz="900" dirty="0">
                          <a:effectLst/>
                        </a:rPr>
                      </a:br>
                      <a:r>
                        <a:rPr lang="de-DE" sz="900" dirty="0">
                          <a:effectLst/>
                        </a:rPr>
                        <a:t>Empfehlung</a:t>
                      </a:r>
                      <a:r>
                        <a:rPr lang="de-DE" sz="900" dirty="0" smtClean="0">
                          <a:effectLst/>
                        </a:rPr>
                        <a:t>:  </a:t>
                      </a:r>
                      <a:r>
                        <a:rPr lang="de-DE" sz="1050" b="1" dirty="0" smtClean="0">
                          <a:effectLst/>
                        </a:rPr>
                        <a:t>Die </a:t>
                      </a:r>
                      <a:r>
                        <a:rPr lang="de-DE" sz="1050" b="1" dirty="0">
                          <a:effectLst/>
                        </a:rPr>
                        <a:t>Empfehlung erfolgt durch den zuständigen J+S-Coach.</a:t>
                      </a:r>
                      <a:endParaRPr lang="de-CH" sz="1050" b="1" dirty="0">
                        <a:effectLst/>
                        <a:latin typeface="Calibri"/>
                        <a:ea typeface="Calibri"/>
                        <a:cs typeface="Times New Roman"/>
                      </a:endParaRPr>
                    </a:p>
                  </a:txBody>
                  <a:tcPr marL="56503" marR="56503" marT="0" marB="0"/>
                </a:tc>
              </a:tr>
              <a:tr h="490416">
                <a:tc>
                  <a:txBody>
                    <a:bodyPr/>
                    <a:lstStyle/>
                    <a:p>
                      <a:pPr>
                        <a:lnSpc>
                          <a:spcPts val="1560"/>
                        </a:lnSpc>
                        <a:spcAft>
                          <a:spcPts val="1000"/>
                        </a:spcAft>
                      </a:pPr>
                      <a:r>
                        <a:rPr lang="de-DE" sz="1050" dirty="0">
                          <a:effectLst/>
                        </a:rPr>
                        <a:t>Sportartspezifische Zulassungsbedingungen</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dirty="0">
                          <a:effectLst/>
                        </a:rPr>
                        <a:t>Aktive Erfahrung in der Sportart.</a:t>
                      </a:r>
                      <a:br>
                        <a:rPr lang="de-DE" sz="900" dirty="0">
                          <a:effectLst/>
                        </a:rPr>
                      </a:br>
                      <a:r>
                        <a:rPr lang="de-DE" sz="900" dirty="0">
                          <a:effectLst/>
                        </a:rPr>
                        <a:t>Bereitschaft, </a:t>
                      </a:r>
                      <a:r>
                        <a:rPr lang="de-DE" sz="900" dirty="0" err="1">
                          <a:effectLst/>
                        </a:rPr>
                        <a:t>regelmässig</a:t>
                      </a:r>
                      <a:r>
                        <a:rPr lang="de-DE" sz="900" dirty="0">
                          <a:effectLst/>
                        </a:rPr>
                        <a:t> Trainings zu erteilen.</a:t>
                      </a:r>
                      <a:br>
                        <a:rPr lang="de-DE" sz="900" dirty="0">
                          <a:effectLst/>
                        </a:rPr>
                      </a:br>
                      <a:r>
                        <a:rPr lang="de-DE" sz="900" dirty="0">
                          <a:effectLst/>
                        </a:rPr>
                        <a:t>Beherrschen der Schachregeln und der Grundtaktik</a:t>
                      </a:r>
                      <a:endParaRPr lang="de-CH" sz="900" dirty="0">
                        <a:effectLst/>
                        <a:latin typeface="Calibri"/>
                        <a:ea typeface="Calibri"/>
                        <a:cs typeface="Times New Roman"/>
                      </a:endParaRPr>
                    </a:p>
                  </a:txBody>
                  <a:tcPr marL="56503" marR="56503" marT="0" marB="0"/>
                </a:tc>
              </a:tr>
              <a:tr h="167415">
                <a:tc>
                  <a:txBody>
                    <a:bodyPr/>
                    <a:lstStyle/>
                    <a:p>
                      <a:pPr>
                        <a:lnSpc>
                          <a:spcPts val="1560"/>
                        </a:lnSpc>
                        <a:spcAft>
                          <a:spcPts val="1000"/>
                        </a:spcAft>
                      </a:pPr>
                      <a:r>
                        <a:rPr lang="de-DE" sz="1050" dirty="0">
                          <a:effectLst/>
                        </a:rPr>
                        <a:t>Dauer</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5-6 Tage</a:t>
                      </a:r>
                      <a:endParaRPr lang="de-CH" sz="900">
                        <a:effectLst/>
                        <a:latin typeface="Calibri"/>
                        <a:ea typeface="Calibri"/>
                        <a:cs typeface="Times New Roman"/>
                      </a:endParaRPr>
                    </a:p>
                  </a:txBody>
                  <a:tcPr marL="56503" marR="56503" marT="0" marB="0"/>
                </a:tc>
              </a:tr>
              <a:tr h="259912">
                <a:tc>
                  <a:txBody>
                    <a:bodyPr/>
                    <a:lstStyle/>
                    <a:p>
                      <a:pPr>
                        <a:lnSpc>
                          <a:spcPts val="1560"/>
                        </a:lnSpc>
                        <a:spcAft>
                          <a:spcPts val="1000"/>
                        </a:spcAft>
                      </a:pPr>
                      <a:r>
                        <a:rPr lang="de-DE" sz="1050" dirty="0">
                          <a:effectLst/>
                        </a:rPr>
                        <a:t>Angebotsform</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dirty="0">
                          <a:effectLst/>
                        </a:rPr>
                        <a:t>Blockkurs oder aufgeteilter </a:t>
                      </a:r>
                      <a:r>
                        <a:rPr lang="de-DE" sz="900" dirty="0" smtClean="0">
                          <a:effectLst/>
                        </a:rPr>
                        <a:t>Kurs  (</a:t>
                      </a:r>
                      <a:r>
                        <a:rPr lang="de-DE" sz="900" dirty="0">
                          <a:effectLst/>
                        </a:rPr>
                        <a:t>6 Tage bei einem aufgeteilten Kurs)</a:t>
                      </a:r>
                      <a:endParaRPr lang="de-CH" sz="900" dirty="0">
                        <a:effectLst/>
                        <a:latin typeface="Calibri"/>
                        <a:ea typeface="Calibri"/>
                        <a:cs typeface="Times New Roman"/>
                      </a:endParaRPr>
                    </a:p>
                  </a:txBody>
                  <a:tcPr marL="56503" marR="56503" marT="0" marB="0"/>
                </a:tc>
              </a:tr>
              <a:tr h="389867">
                <a:tc>
                  <a:txBody>
                    <a:bodyPr/>
                    <a:lstStyle/>
                    <a:p>
                      <a:pPr>
                        <a:lnSpc>
                          <a:spcPts val="1560"/>
                        </a:lnSpc>
                        <a:spcAft>
                          <a:spcPts val="1000"/>
                        </a:spcAft>
                      </a:pPr>
                      <a:r>
                        <a:rPr lang="de-DE" sz="1050" dirty="0">
                          <a:effectLst/>
                        </a:rPr>
                        <a:t>Qualifikation</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Kurs bestanden: Die Leiterperson hat den Kurs vollständig besucht, die geforderten Leistungen erbracht und wird als fähig erachtet, ihre Funktion selbständig auszuüben.</a:t>
                      </a:r>
                      <a:endParaRPr lang="de-CH" sz="900">
                        <a:effectLst/>
                        <a:latin typeface="Calibri"/>
                        <a:ea typeface="Calibri"/>
                        <a:cs typeface="Times New Roman"/>
                      </a:endParaRPr>
                    </a:p>
                  </a:txBody>
                  <a:tcPr marL="56503" marR="56503" marT="0" marB="0"/>
                </a:tc>
              </a:tr>
              <a:tr h="516010">
                <a:tc>
                  <a:txBody>
                    <a:bodyPr/>
                    <a:lstStyle/>
                    <a:p>
                      <a:pPr>
                        <a:lnSpc>
                          <a:spcPts val="1560"/>
                        </a:lnSpc>
                        <a:spcAft>
                          <a:spcPts val="1000"/>
                        </a:spcAft>
                      </a:pPr>
                      <a:r>
                        <a:rPr lang="de-DE" sz="1050" dirty="0">
                          <a:effectLst/>
                        </a:rPr>
                        <a:t>Kompetenznachweis</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Fachkompetenz Theorie: Noten 1-4</a:t>
                      </a:r>
                      <a:br>
                        <a:rPr lang="de-DE" sz="900">
                          <a:effectLst/>
                        </a:rPr>
                      </a:br>
                      <a:r>
                        <a:rPr lang="de-DE" sz="900">
                          <a:effectLst/>
                        </a:rPr>
                        <a:t>Fachkompetenz Praxis: Noten 1-4</a:t>
                      </a:r>
                      <a:br>
                        <a:rPr lang="de-DE" sz="900">
                          <a:effectLst/>
                        </a:rPr>
                      </a:br>
                      <a:r>
                        <a:rPr lang="de-DE" sz="900">
                          <a:effectLst/>
                        </a:rPr>
                        <a:t>Methodenkompetenz: ja/nein</a:t>
                      </a:r>
                      <a:endParaRPr lang="de-CH" sz="900">
                        <a:effectLst/>
                        <a:latin typeface="Calibri"/>
                        <a:ea typeface="Calibri"/>
                        <a:cs typeface="Times New Roman"/>
                      </a:endParaRPr>
                    </a:p>
                  </a:txBody>
                  <a:tcPr marL="56503" marR="56503" marT="0" marB="0"/>
                </a:tc>
              </a:tr>
              <a:tr h="167415">
                <a:tc>
                  <a:txBody>
                    <a:bodyPr/>
                    <a:lstStyle/>
                    <a:p>
                      <a:pPr>
                        <a:lnSpc>
                          <a:spcPts val="1560"/>
                        </a:lnSpc>
                        <a:spcAft>
                          <a:spcPts val="1000"/>
                        </a:spcAft>
                      </a:pPr>
                      <a:r>
                        <a:rPr lang="de-DE" sz="1050" dirty="0">
                          <a:effectLst/>
                        </a:rPr>
                        <a:t>Anerkennung</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J+S-Leiter Schach Jugendsport</a:t>
                      </a:r>
                      <a:endParaRPr lang="de-CH" sz="900">
                        <a:effectLst/>
                        <a:latin typeface="Calibri"/>
                        <a:ea typeface="Calibri"/>
                        <a:cs typeface="Times New Roman"/>
                      </a:endParaRPr>
                    </a:p>
                  </a:txBody>
                  <a:tcPr marL="56503" marR="56503" marT="0" marB="0"/>
                </a:tc>
              </a:tr>
              <a:tr h="259912">
                <a:tc>
                  <a:txBody>
                    <a:bodyPr/>
                    <a:lstStyle/>
                    <a:p>
                      <a:pPr>
                        <a:lnSpc>
                          <a:spcPts val="1560"/>
                        </a:lnSpc>
                        <a:spcAft>
                          <a:spcPts val="1000"/>
                        </a:spcAft>
                      </a:pPr>
                      <a:r>
                        <a:rPr lang="de-DE" sz="1050" dirty="0">
                          <a:effectLst/>
                        </a:rPr>
                        <a:t>Einsatzberechtigung</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a:effectLst/>
                        </a:rPr>
                        <a:t>Gemäss Art. 20-24 sowie Anhang 3 der Verordnung des BASPO über Jugend und Sport.</a:t>
                      </a:r>
                      <a:endParaRPr lang="de-CH" sz="900">
                        <a:effectLst/>
                        <a:latin typeface="Calibri"/>
                        <a:ea typeface="Calibri"/>
                        <a:cs typeface="Times New Roman"/>
                      </a:endParaRPr>
                    </a:p>
                  </a:txBody>
                  <a:tcPr marL="56503" marR="56503" marT="0" marB="0"/>
                </a:tc>
              </a:tr>
              <a:tr h="259912">
                <a:tc>
                  <a:txBody>
                    <a:bodyPr/>
                    <a:lstStyle/>
                    <a:p>
                      <a:pPr>
                        <a:lnSpc>
                          <a:spcPts val="1560"/>
                        </a:lnSpc>
                        <a:spcAft>
                          <a:spcPts val="1000"/>
                        </a:spcAft>
                      </a:pPr>
                      <a:r>
                        <a:rPr lang="de-DE" sz="1050" dirty="0">
                          <a:effectLst/>
                        </a:rPr>
                        <a:t>Weiterbildungspflicht</a:t>
                      </a:r>
                      <a:endParaRPr lang="de-CH" sz="1050" dirty="0">
                        <a:effectLst/>
                        <a:latin typeface="Calibri"/>
                        <a:ea typeface="Calibri"/>
                        <a:cs typeface="Times New Roman"/>
                      </a:endParaRPr>
                    </a:p>
                  </a:txBody>
                  <a:tcPr marL="56503" marR="56503" marT="0" marB="0"/>
                </a:tc>
                <a:tc>
                  <a:txBody>
                    <a:bodyPr/>
                    <a:lstStyle/>
                    <a:p>
                      <a:pPr>
                        <a:lnSpc>
                          <a:spcPct val="115000"/>
                        </a:lnSpc>
                        <a:spcBef>
                          <a:spcPts val="600"/>
                        </a:spcBef>
                        <a:spcAft>
                          <a:spcPts val="600"/>
                        </a:spcAft>
                      </a:pPr>
                      <a:r>
                        <a:rPr lang="de-DE" sz="900" dirty="0">
                          <a:effectLst/>
                        </a:rPr>
                        <a:t>J+S-Leiterpersonen unterstehen der Weiterbildungspflicht </a:t>
                      </a:r>
                      <a:r>
                        <a:rPr lang="de-DE" sz="900" dirty="0" err="1">
                          <a:effectLst/>
                        </a:rPr>
                        <a:t>gemäss</a:t>
                      </a:r>
                      <a:r>
                        <a:rPr lang="de-DE" sz="900" dirty="0">
                          <a:effectLst/>
                        </a:rPr>
                        <a:t> Art. 28 des </a:t>
                      </a:r>
                      <a:r>
                        <a:rPr lang="de-DE" sz="900" dirty="0" err="1">
                          <a:effectLst/>
                        </a:rPr>
                        <a:t>VSpoFöP</a:t>
                      </a:r>
                      <a:r>
                        <a:rPr lang="de-DE" sz="900" dirty="0">
                          <a:effectLst/>
                        </a:rPr>
                        <a:t>.</a:t>
                      </a:r>
                      <a:endParaRPr lang="de-CH" sz="900" dirty="0">
                        <a:effectLst/>
                        <a:latin typeface="Calibri"/>
                        <a:ea typeface="Calibri"/>
                        <a:cs typeface="Times New Roman"/>
                      </a:endParaRPr>
                    </a:p>
                  </a:txBody>
                  <a:tcPr marL="56503" marR="56503" marT="0" marB="0"/>
                </a:tc>
              </a:tr>
            </a:tbl>
          </a:graphicData>
        </a:graphic>
      </p:graphicFrame>
      <p:sp>
        <p:nvSpPr>
          <p:cNvPr id="4" name="Titel 1"/>
          <p:cNvSpPr txBox="1">
            <a:spLocks/>
          </p:cNvSpPr>
          <p:nvPr/>
        </p:nvSpPr>
        <p:spPr>
          <a:xfrm>
            <a:off x="3923928"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Ausbildungsinhalte</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306" y="908720"/>
            <a:ext cx="205740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Datumsplatzhalter 15"/>
          <p:cNvSpPr>
            <a:spLocks noGrp="1"/>
          </p:cNvSpPr>
          <p:nvPr>
            <p:ph type="dt" sz="half" idx="10"/>
          </p:nvPr>
        </p:nvSpPr>
        <p:spPr/>
        <p:txBody>
          <a:bodyPr/>
          <a:lstStyle/>
          <a:p>
            <a:r>
              <a:rPr lang="de-DE" smtClean="0"/>
              <a:t>27.11.2013/gk</a:t>
            </a:r>
            <a:endParaRPr lang="de-CH"/>
          </a:p>
        </p:txBody>
      </p:sp>
      <p:sp>
        <p:nvSpPr>
          <p:cNvPr id="17" name="Fußzeilenplatzhalter 16"/>
          <p:cNvSpPr>
            <a:spLocks noGrp="1"/>
          </p:cNvSpPr>
          <p:nvPr>
            <p:ph type="ftr" sz="quarter" idx="11"/>
          </p:nvPr>
        </p:nvSpPr>
        <p:spPr/>
        <p:txBody>
          <a:bodyPr/>
          <a:lstStyle/>
          <a:p>
            <a:r>
              <a:rPr lang="de-CH" smtClean="0"/>
              <a:t>J+S </a:t>
            </a:r>
            <a:endParaRPr lang="de-CH"/>
          </a:p>
        </p:txBody>
      </p:sp>
      <p:sp>
        <p:nvSpPr>
          <p:cNvPr id="18" name="Foliennummernplatzhalter 17"/>
          <p:cNvSpPr>
            <a:spLocks noGrp="1"/>
          </p:cNvSpPr>
          <p:nvPr>
            <p:ph type="sldNum" sz="quarter" idx="12"/>
          </p:nvPr>
        </p:nvSpPr>
        <p:spPr/>
        <p:txBody>
          <a:bodyPr/>
          <a:lstStyle/>
          <a:p>
            <a:fld id="{CBF553DA-6993-4E90-BEA9-492A5F5509EB}" type="slidenum">
              <a:rPr lang="de-CH" smtClean="0"/>
              <a:t>5</a:t>
            </a:fld>
            <a:endParaRPr lang="de-CH"/>
          </a:p>
        </p:txBody>
      </p:sp>
    </p:spTree>
    <p:extLst>
      <p:ext uri="{BB962C8B-B14F-4D97-AF65-F5344CB8AC3E}">
        <p14:creationId xmlns:p14="http://schemas.microsoft.com/office/powerpoint/2010/main" val="787234563"/>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3" y="836712"/>
            <a:ext cx="8229600" cy="5289451"/>
          </a:xfrm>
          <a:solidFill>
            <a:schemeClr val="accent3">
              <a:lumMod val="20000"/>
              <a:lumOff val="80000"/>
            </a:schemeClr>
          </a:solidFill>
        </p:spPr>
        <p:txBody>
          <a:bodyPr>
            <a:normAutofit fontScale="62500" lnSpcReduction="20000"/>
          </a:bodyPr>
          <a:lstStyle/>
          <a:p>
            <a:pPr marL="0" indent="0">
              <a:buNone/>
            </a:pPr>
            <a:r>
              <a:rPr lang="de-CH" sz="3800" b="1" dirty="0" smtClean="0">
                <a:effectLst/>
              </a:rPr>
              <a:t>J+S-Leiter (1)</a:t>
            </a:r>
          </a:p>
          <a:p>
            <a:pPr marL="0" indent="0">
              <a:buNone/>
            </a:pPr>
            <a:endParaRPr lang="de-CH" sz="3800" b="1" dirty="0" smtClean="0">
              <a:effectLst/>
            </a:endParaRPr>
          </a:p>
          <a:p>
            <a:pPr marL="0" indent="0">
              <a:buNone/>
            </a:pPr>
            <a:r>
              <a:rPr lang="de-CH" b="1" dirty="0" smtClean="0">
                <a:effectLst/>
              </a:rPr>
              <a:t>Die Aus- und Weiterbildung der Leiter ist einer der Hauptpfeiler von J+S. Jedes Jahr sind rund 100'000 J+S-Leitende weitgehend ehrenamtlich in der Jugendarbeit tätig, rund 60'000 von ihnen besuchen eine Aus- oder Weiterbildung. Im Schnitt lässt sich jede sechste Person eines Jahrgangs zum J+S-Leiter oder zur J+S-Leiterin ausbilden.</a:t>
            </a:r>
            <a:endParaRPr lang="de-CH" dirty="0" smtClean="0">
              <a:effectLst/>
            </a:endParaRPr>
          </a:p>
          <a:p>
            <a:pPr marL="0" indent="0">
              <a:buNone/>
            </a:pPr>
            <a:r>
              <a:rPr lang="de-CH" dirty="0" smtClean="0">
                <a:effectLst/>
              </a:rPr>
              <a:t> </a:t>
            </a:r>
          </a:p>
          <a:p>
            <a:pPr marL="0" indent="0">
              <a:buNone/>
            </a:pPr>
            <a:r>
              <a:rPr lang="de-CH" dirty="0" smtClean="0">
                <a:effectLst/>
              </a:rPr>
              <a:t>Zukünftige J+S-Leiterinnen und J+S-Leiter absolvieren zuerst die 5-6-tägige Grundausbildung. Diese Leiterkurse sind sportartenspezifisch und führen in die allgemeinen Themen der Leitertätigkeit ein. In vielen Sportarten haben Personen mit ausreichender Vorbildung, z.B. Trainerinnen und Trainer mit ausländischen Diplomen, die Möglichkeit über den Einführungskurs auf verkürztem Weg die J+S-Leiteranerkennung zu erlangen. Welche Ausbildungen in einer </a:t>
            </a:r>
            <a:r>
              <a:rPr lang="de-CH" dirty="0" smtClean="0">
                <a:effectLst/>
                <a:hlinkClick r:id="rId2"/>
              </a:rPr>
              <a:t>Sportart</a:t>
            </a:r>
            <a:r>
              <a:rPr lang="de-CH" dirty="0" smtClean="0">
                <a:effectLst/>
              </a:rPr>
              <a:t> als gleichwertig betrachtet werden, ist in den Zulassungsbedingungen der Einführungsmodule festgelegt. </a:t>
            </a:r>
          </a:p>
          <a:p>
            <a:pPr marL="0" indent="0">
              <a:buNone/>
            </a:pPr>
            <a:r>
              <a:rPr lang="de-CH" dirty="0" smtClean="0">
                <a:effectLst/>
              </a:rPr>
              <a:t>Die Fachleitungen der einzelnen Sportarten definieren die Ausbildungswege in Absprache mit den Sportverbänden.</a:t>
            </a:r>
          </a:p>
          <a:p>
            <a:endParaRPr lang="de-CH" dirty="0"/>
          </a:p>
        </p:txBody>
      </p:sp>
      <p:sp>
        <p:nvSpPr>
          <p:cNvPr id="4" name="Titel 1"/>
          <p:cNvSpPr txBox="1">
            <a:spLocks/>
          </p:cNvSpPr>
          <p:nvPr/>
        </p:nvSpPr>
        <p:spPr>
          <a:xfrm>
            <a:off x="3934271"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77886"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6</a:t>
            </a:fld>
            <a:endParaRPr lang="de-CH"/>
          </a:p>
        </p:txBody>
      </p:sp>
    </p:spTree>
    <p:extLst>
      <p:ext uri="{BB962C8B-B14F-4D97-AF65-F5344CB8AC3E}">
        <p14:creationId xmlns:p14="http://schemas.microsoft.com/office/powerpoint/2010/main" val="200002929"/>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836712"/>
            <a:ext cx="8229600" cy="5289451"/>
          </a:xfrm>
          <a:solidFill>
            <a:schemeClr val="accent3">
              <a:lumMod val="20000"/>
              <a:lumOff val="80000"/>
            </a:schemeClr>
          </a:solidFill>
        </p:spPr>
        <p:txBody>
          <a:bodyPr>
            <a:normAutofit fontScale="92500" lnSpcReduction="10000"/>
          </a:bodyPr>
          <a:lstStyle/>
          <a:p>
            <a:pPr marL="0" indent="0">
              <a:buNone/>
            </a:pPr>
            <a:r>
              <a:rPr lang="de-CH" sz="2600" b="1" dirty="0" smtClean="0">
                <a:effectLst/>
              </a:rPr>
              <a:t>J+S-Leiter (2)</a:t>
            </a:r>
            <a:endParaRPr lang="de-CH" dirty="0" smtClean="0"/>
          </a:p>
          <a:p>
            <a:pPr marL="0" indent="0">
              <a:buNone/>
            </a:pPr>
            <a:r>
              <a:rPr lang="de-CH" sz="2600" b="1" dirty="0" smtClean="0">
                <a:effectLst/>
              </a:rPr>
              <a:t/>
            </a:r>
            <a:br>
              <a:rPr lang="de-CH" sz="2600" b="1" dirty="0" smtClean="0">
                <a:effectLst/>
              </a:rPr>
            </a:br>
            <a:r>
              <a:rPr lang="de-CH" sz="2600" b="1" dirty="0" smtClean="0">
                <a:effectLst/>
              </a:rPr>
              <a:t>Sport mit Kindern (5-10-Jährige) oder mit Jugendlichen (10-20-Jährige)</a:t>
            </a:r>
          </a:p>
          <a:p>
            <a:pPr marL="0" indent="0">
              <a:buNone/>
            </a:pPr>
            <a:r>
              <a:rPr lang="de-CH" sz="2400" dirty="0" smtClean="0">
                <a:effectLst/>
              </a:rPr>
              <a:t>Ab dem 1. Oktober 2012 gibt es bei J+S zwei Zielgruppen:</a:t>
            </a:r>
          </a:p>
          <a:p>
            <a:r>
              <a:rPr lang="de-CH" sz="2400" dirty="0" smtClean="0">
                <a:effectLst/>
              </a:rPr>
              <a:t>J+S-Kindersport für 5- bis 10-Jährige </a:t>
            </a:r>
          </a:p>
          <a:p>
            <a:r>
              <a:rPr lang="de-CH" sz="2400" dirty="0" smtClean="0">
                <a:effectLst/>
              </a:rPr>
              <a:t>J+S-Jugendsport für 10- bis 20-Jährige </a:t>
            </a:r>
            <a:br>
              <a:rPr lang="de-CH" sz="2400" dirty="0" smtClean="0">
                <a:effectLst/>
              </a:rPr>
            </a:br>
            <a:endParaRPr lang="de-CH" sz="2400" dirty="0" smtClean="0">
              <a:effectLst/>
            </a:endParaRPr>
          </a:p>
          <a:p>
            <a:pPr marL="0" indent="0">
              <a:buNone/>
            </a:pPr>
            <a:r>
              <a:rPr lang="de-CH" sz="2400" dirty="0" smtClean="0">
                <a:effectLst/>
              </a:rPr>
              <a:t>Wer Kurse und Lager mit Kindern durchzuführen will, besucht den </a:t>
            </a:r>
            <a:r>
              <a:rPr lang="de-CH" sz="2400" dirty="0" smtClean="0">
                <a:effectLst/>
                <a:hlinkClick r:id="rId2"/>
              </a:rPr>
              <a:t>Leiterkurs Kindersport</a:t>
            </a:r>
            <a:r>
              <a:rPr lang="de-CH" sz="2400" dirty="0" smtClean="0">
                <a:effectLst/>
              </a:rPr>
              <a:t> und erlangt die </a:t>
            </a:r>
            <a:r>
              <a:rPr lang="de-CH" sz="2400" dirty="0" smtClean="0">
                <a:effectLst/>
                <a:hlinkClick r:id="rId2"/>
              </a:rPr>
              <a:t>Anerkennung J+S-Leiter Kindersport</a:t>
            </a:r>
            <a:r>
              <a:rPr lang="de-CH" sz="2400" dirty="0" smtClean="0">
                <a:effectLst/>
              </a:rPr>
              <a:t>.</a:t>
            </a:r>
            <a:br>
              <a:rPr lang="de-CH" sz="2400" dirty="0" smtClean="0">
                <a:effectLst/>
              </a:rPr>
            </a:br>
            <a:endParaRPr lang="de-CH" sz="2400" dirty="0" smtClean="0">
              <a:effectLst/>
            </a:endParaRPr>
          </a:p>
          <a:p>
            <a:pPr marL="0" indent="0">
              <a:buNone/>
            </a:pPr>
            <a:r>
              <a:rPr lang="de-CH" sz="2400" dirty="0" smtClean="0">
                <a:effectLst/>
              </a:rPr>
              <a:t>Wer mit Jugendlichen Sport treiben will, besucht den J+S-Leiterkurs in einer </a:t>
            </a:r>
            <a:r>
              <a:rPr lang="de-CH" sz="2400" dirty="0" smtClean="0">
                <a:effectLst/>
                <a:hlinkClick r:id="rId3"/>
              </a:rPr>
              <a:t>spezifischen Sportart</a:t>
            </a:r>
            <a:r>
              <a:rPr lang="de-CH" sz="2400" dirty="0" smtClean="0">
                <a:effectLst/>
              </a:rPr>
              <a:t> und bekommt die Anerkennung J+S-Leiter «Sportart» Jugendsport, z.B. </a:t>
            </a:r>
            <a:r>
              <a:rPr lang="de-CH" sz="2400" dirty="0" smtClean="0">
                <a:effectLst/>
                <a:hlinkClick r:id="rId4"/>
              </a:rPr>
              <a:t>J+S-Leiter Leichtathletik Jugendsport</a:t>
            </a:r>
            <a:r>
              <a:rPr lang="de-CH" sz="2400" dirty="0" smtClean="0">
                <a:effectLst/>
              </a:rPr>
              <a:t>. </a:t>
            </a:r>
          </a:p>
          <a:p>
            <a:endParaRPr lang="de-CH" dirty="0"/>
          </a:p>
        </p:txBody>
      </p:sp>
      <p:sp>
        <p:nvSpPr>
          <p:cNvPr id="4" name="Titel 1"/>
          <p:cNvSpPr txBox="1">
            <a:spLocks/>
          </p:cNvSpPr>
          <p:nvPr/>
        </p:nvSpPr>
        <p:spPr>
          <a:xfrm>
            <a:off x="3934271"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77886"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7</a:t>
            </a:fld>
            <a:endParaRPr lang="de-CH"/>
          </a:p>
        </p:txBody>
      </p:sp>
    </p:spTree>
    <p:extLst>
      <p:ext uri="{BB962C8B-B14F-4D97-AF65-F5344CB8AC3E}">
        <p14:creationId xmlns:p14="http://schemas.microsoft.com/office/powerpoint/2010/main" val="2185393470"/>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908720"/>
            <a:ext cx="8229600" cy="5217443"/>
          </a:xfrm>
          <a:solidFill>
            <a:schemeClr val="accent3">
              <a:lumMod val="20000"/>
              <a:lumOff val="80000"/>
            </a:schemeClr>
          </a:solidFill>
        </p:spPr>
        <p:txBody>
          <a:bodyPr>
            <a:normAutofit/>
          </a:bodyPr>
          <a:lstStyle/>
          <a:p>
            <a:pPr marL="0" indent="0">
              <a:buNone/>
            </a:pPr>
            <a:r>
              <a:rPr lang="de-CH" sz="2600" b="1" dirty="0" smtClean="0">
                <a:effectLst/>
              </a:rPr>
              <a:t>J+S-Leiter (3)</a:t>
            </a:r>
          </a:p>
          <a:p>
            <a:pPr marL="0" indent="0">
              <a:buNone/>
            </a:pPr>
            <a:r>
              <a:rPr lang="de-CH" sz="2400" b="1" dirty="0" smtClean="0">
                <a:effectLst/>
              </a:rPr>
              <a:t>Weiterbildung und Spezialisierung</a:t>
            </a:r>
            <a:r>
              <a:rPr lang="de-CH" b="1" dirty="0" smtClean="0">
                <a:effectLst/>
              </a:rPr>
              <a:t> </a:t>
            </a:r>
          </a:p>
          <a:p>
            <a:pPr marL="0" indent="0">
              <a:buNone/>
            </a:pPr>
            <a:r>
              <a:rPr lang="de-CH" sz="2200" dirty="0" smtClean="0">
                <a:effectLst/>
              </a:rPr>
              <a:t>Zur Weiterbildung wählen die J+S-Leiterinnen und J+S-Leiter aus dem vielfältigen Angebot die für ihre Tätigkeit sinnvollen Module aus. Leitende müssen alle 2 Jahre mindestens 1 Modul besuchen. Damit werden alle gültigen Leiteranerkennungen der jeweiligen Zielgruppe (Kinder- oder Jugendsport) bis zum Ende des übernächsten Kalenderjahres verlängert. </a:t>
            </a:r>
            <a:br>
              <a:rPr lang="de-CH" sz="2200" dirty="0" smtClean="0">
                <a:effectLst/>
              </a:rPr>
            </a:br>
            <a:r>
              <a:rPr lang="de-CH" sz="2200" dirty="0" smtClean="0">
                <a:effectLst/>
              </a:rPr>
              <a:t/>
            </a:r>
            <a:br>
              <a:rPr lang="de-CH" sz="2200" dirty="0" smtClean="0">
                <a:effectLst/>
              </a:rPr>
            </a:br>
            <a:r>
              <a:rPr lang="de-CH" sz="2200" dirty="0" smtClean="0">
                <a:effectLst/>
              </a:rPr>
              <a:t>Die Weiterbildung zum </a:t>
            </a:r>
            <a:r>
              <a:rPr lang="de-CH" sz="2200" dirty="0" smtClean="0">
                <a:effectLst/>
                <a:hlinkClick r:id="rId2"/>
              </a:rPr>
              <a:t>Trainer</a:t>
            </a:r>
            <a:r>
              <a:rPr lang="de-CH" sz="2200" dirty="0" smtClean="0">
                <a:effectLst/>
              </a:rPr>
              <a:t> oder </a:t>
            </a:r>
            <a:r>
              <a:rPr lang="de-CH" sz="2200" dirty="0" smtClean="0">
                <a:effectLst/>
                <a:hlinkClick r:id="rId3"/>
              </a:rPr>
              <a:t>Experten</a:t>
            </a:r>
            <a:r>
              <a:rPr lang="de-CH" sz="2200" dirty="0" smtClean="0">
                <a:effectLst/>
              </a:rPr>
              <a:t> sowie die Ausbildung zum </a:t>
            </a:r>
            <a:r>
              <a:rPr lang="de-CH" sz="2200" dirty="0" smtClean="0">
                <a:effectLst/>
                <a:hlinkClick r:id="rId4"/>
              </a:rPr>
              <a:t>J+S-Coach</a:t>
            </a:r>
            <a:r>
              <a:rPr lang="de-CH" sz="2200" dirty="0" smtClean="0">
                <a:effectLst/>
              </a:rPr>
              <a:t> bietet allen Leiterinnen und Leitern die Möglichkeit, sich in einem ausgewählten Bereich zu spezialisieren.</a:t>
            </a:r>
          </a:p>
          <a:p>
            <a:endParaRPr lang="de-CH" dirty="0"/>
          </a:p>
        </p:txBody>
      </p:sp>
      <p:sp>
        <p:nvSpPr>
          <p:cNvPr id="4" name="Titel 1"/>
          <p:cNvSpPr txBox="1">
            <a:spLocks/>
          </p:cNvSpPr>
          <p:nvPr/>
        </p:nvSpPr>
        <p:spPr>
          <a:xfrm>
            <a:off x="3934271"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77886"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8</a:t>
            </a:fld>
            <a:endParaRPr lang="de-CH"/>
          </a:p>
        </p:txBody>
      </p:sp>
    </p:spTree>
    <p:extLst>
      <p:ext uri="{BB962C8B-B14F-4D97-AF65-F5344CB8AC3E}">
        <p14:creationId xmlns:p14="http://schemas.microsoft.com/office/powerpoint/2010/main" val="2618325502"/>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836712"/>
            <a:ext cx="8229600" cy="5289451"/>
          </a:xfrm>
          <a:solidFill>
            <a:schemeClr val="accent2">
              <a:lumMod val="20000"/>
              <a:lumOff val="80000"/>
            </a:schemeClr>
          </a:solidFill>
        </p:spPr>
        <p:txBody>
          <a:bodyPr>
            <a:normAutofit fontScale="62500" lnSpcReduction="20000"/>
          </a:bodyPr>
          <a:lstStyle/>
          <a:p>
            <a:pPr marL="0" indent="0">
              <a:buNone/>
            </a:pPr>
            <a:r>
              <a:rPr lang="de-CH" sz="3800" b="1" dirty="0" smtClean="0"/>
              <a:t>J+S  Coach</a:t>
            </a:r>
            <a:r>
              <a:rPr lang="de-CH" b="1" dirty="0" smtClean="0"/>
              <a:t/>
            </a:r>
            <a:br>
              <a:rPr lang="de-CH" b="1" dirty="0" smtClean="0"/>
            </a:br>
            <a:r>
              <a:rPr lang="de-CH" sz="2900" b="1" dirty="0" smtClean="0">
                <a:effectLst/>
              </a:rPr>
              <a:t>Der J+S-Coach nimmt in der Jugendarbeit seiner Organisation eine Schlüsselposition ein. Er wirkt als Kontaktperson für die Leitenden und als Verbindung zum kantonalen J+S-Amt, als Berater, Koordinator und als Initiant von Neuerungen.</a:t>
            </a:r>
            <a:br>
              <a:rPr lang="de-CH" sz="2900" b="1" dirty="0" smtClean="0">
                <a:effectLst/>
              </a:rPr>
            </a:br>
            <a:endParaRPr lang="de-CH" sz="2900" b="1" dirty="0" smtClean="0">
              <a:effectLst/>
            </a:endParaRPr>
          </a:p>
          <a:p>
            <a:pPr marL="0" indent="0">
              <a:buNone/>
            </a:pPr>
            <a:r>
              <a:rPr lang="de-CH" sz="2900" b="1" dirty="0" smtClean="0">
                <a:effectLst/>
              </a:rPr>
              <a:t>Die vier Handlungsfelder des J+S-</a:t>
            </a:r>
            <a:r>
              <a:rPr lang="de-CH" sz="2900" b="1" dirty="0" err="1" smtClean="0">
                <a:effectLst/>
              </a:rPr>
              <a:t>Coaches</a:t>
            </a:r>
            <a:endParaRPr lang="de-CH" sz="2900" b="1" dirty="0" smtClean="0">
              <a:effectLst/>
            </a:endParaRPr>
          </a:p>
          <a:p>
            <a:r>
              <a:rPr lang="de-CH" sz="2600" b="1" dirty="0" err="1" smtClean="0">
                <a:effectLst/>
              </a:rPr>
              <a:t>Jugend+Sport</a:t>
            </a:r>
            <a:r>
              <a:rPr lang="de-CH" sz="2600" b="1" dirty="0" smtClean="0">
                <a:effectLst/>
              </a:rPr>
              <a:t> mittragen</a:t>
            </a:r>
            <a:r>
              <a:rPr lang="de-CH" sz="2600" dirty="0" smtClean="0">
                <a:effectLst/>
              </a:rPr>
              <a:t>: Der Coach macht die Leitideen von </a:t>
            </a:r>
            <a:r>
              <a:rPr lang="de-CH" sz="2600" dirty="0" err="1" smtClean="0">
                <a:effectLst/>
              </a:rPr>
              <a:t>Jugend+Sport</a:t>
            </a:r>
            <a:r>
              <a:rPr lang="de-CH" sz="2600" dirty="0" smtClean="0">
                <a:effectLst/>
              </a:rPr>
              <a:t> im Verein bekannt, sorgt für den zielgerichteten Einsatz der J+S-Fördermittel für Kinder und Jugendliche und kennt die J+S-Regeln. Er stellt den Informationsfluss zwischen dem Verband, der kantonalen J+S-Amtsstelle und dem Vereinsvorstand sicher. </a:t>
            </a:r>
            <a:br>
              <a:rPr lang="de-CH" sz="2600" dirty="0" smtClean="0">
                <a:effectLst/>
              </a:rPr>
            </a:br>
            <a:endParaRPr lang="de-CH" sz="2600" dirty="0" smtClean="0">
              <a:effectLst/>
            </a:endParaRPr>
          </a:p>
          <a:p>
            <a:r>
              <a:rPr lang="de-CH" sz="2600" b="1" dirty="0" smtClean="0">
                <a:effectLst/>
              </a:rPr>
              <a:t>Das Leiterteam pflegen</a:t>
            </a:r>
            <a:r>
              <a:rPr lang="de-CH" sz="2600" dirty="0" smtClean="0">
                <a:effectLst/>
              </a:rPr>
              <a:t>: Der J+S-Coach führt regelmässig Leitertreffen durch, organisiert gesellige Anlässe, besucht die Leitenden im Rahmen ihrer Aktivitäten und gibt ihnen Rückmeldungen. Er berät sie bei Fragen zu Aus- und Weiterbildungen, anerkennt ihr freiwilliges Engagement und aussergewöhnliche Leistungen und schlichtet bei Konflikten.</a:t>
            </a:r>
            <a:br>
              <a:rPr lang="de-CH" sz="2600" dirty="0" smtClean="0">
                <a:effectLst/>
              </a:rPr>
            </a:br>
            <a:endParaRPr lang="de-CH" sz="2600" dirty="0" smtClean="0">
              <a:effectLst/>
            </a:endParaRPr>
          </a:p>
          <a:p>
            <a:r>
              <a:rPr lang="de-CH" sz="2600" b="1" dirty="0" smtClean="0">
                <a:effectLst/>
              </a:rPr>
              <a:t>Den Alltag bewältigen</a:t>
            </a:r>
            <a:r>
              <a:rPr lang="de-CH" sz="2600" dirty="0" smtClean="0">
                <a:effectLst/>
              </a:rPr>
              <a:t>: Der J+S-Coach plant mit den Leitenden zusammen die Einsätze in Trainings und Lagern. Er bildet Trainingsgruppen gemäss individuellen Fähigkeiten und Alter und ermuntert die Eltern, sich im Verein zu engagieren. </a:t>
            </a:r>
            <a:br>
              <a:rPr lang="de-CH" sz="2600" dirty="0" smtClean="0">
                <a:effectLst/>
              </a:rPr>
            </a:br>
            <a:endParaRPr lang="de-CH" sz="2600" dirty="0" smtClean="0">
              <a:effectLst/>
            </a:endParaRPr>
          </a:p>
          <a:p>
            <a:r>
              <a:rPr lang="de-CH" sz="2600" b="1" dirty="0" smtClean="0">
                <a:effectLst/>
              </a:rPr>
              <a:t>Die Zukunft sichern</a:t>
            </a:r>
            <a:r>
              <a:rPr lang="de-CH" sz="2600" dirty="0" smtClean="0">
                <a:effectLst/>
              </a:rPr>
              <a:t>: Der J+S-Coach unterzieht das Angebot des Vereins einer kritischen Prüfung, sorgt für eine altersgerechte Ausgestaltung des Angebots und fördert die Mitverantwortung von Kindern und Jugendlichen. Er unterhält den Kontakt zu anderen Institutionen und insbesondere zu den Schulen. </a:t>
            </a:r>
          </a:p>
          <a:p>
            <a:pPr marL="0" indent="0">
              <a:buNone/>
            </a:pPr>
            <a:endParaRPr lang="de-CH" sz="2400" dirty="0"/>
          </a:p>
        </p:txBody>
      </p:sp>
      <p:sp>
        <p:nvSpPr>
          <p:cNvPr id="4" name="Titel 1"/>
          <p:cNvSpPr txBox="1">
            <a:spLocks/>
          </p:cNvSpPr>
          <p:nvPr/>
        </p:nvSpPr>
        <p:spPr>
          <a:xfrm>
            <a:off x="3923928" y="188640"/>
            <a:ext cx="4762872"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CH" sz="2800" b="1" dirty="0" smtClean="0"/>
              <a:t>Kader</a:t>
            </a:r>
            <a:endParaRPr lang="de-CH" sz="2800" dirty="0"/>
          </a:p>
        </p:txBody>
      </p:sp>
      <p:sp>
        <p:nvSpPr>
          <p:cNvPr id="5" name="Titel 1"/>
          <p:cNvSpPr txBox="1">
            <a:spLocks/>
          </p:cNvSpPr>
          <p:nvPr/>
        </p:nvSpPr>
        <p:spPr>
          <a:xfrm>
            <a:off x="467543" y="185168"/>
            <a:ext cx="4479525" cy="5341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CH" sz="2800" b="1" dirty="0" smtClean="0"/>
              <a:t>J+S  Schach </a:t>
            </a:r>
            <a:endParaRPr lang="de-CH" sz="2800" dirty="0"/>
          </a:p>
        </p:txBody>
      </p:sp>
      <p:sp>
        <p:nvSpPr>
          <p:cNvPr id="12" name="Datumsplatzhalter 11"/>
          <p:cNvSpPr>
            <a:spLocks noGrp="1"/>
          </p:cNvSpPr>
          <p:nvPr>
            <p:ph type="dt" sz="half" idx="10"/>
          </p:nvPr>
        </p:nvSpPr>
        <p:spPr/>
        <p:txBody>
          <a:bodyPr/>
          <a:lstStyle/>
          <a:p>
            <a:r>
              <a:rPr lang="de-DE" smtClean="0"/>
              <a:t>27.11.2013/gk</a:t>
            </a:r>
            <a:endParaRPr lang="de-CH"/>
          </a:p>
        </p:txBody>
      </p:sp>
      <p:sp>
        <p:nvSpPr>
          <p:cNvPr id="13" name="Fußzeilenplatzhalter 12"/>
          <p:cNvSpPr>
            <a:spLocks noGrp="1"/>
          </p:cNvSpPr>
          <p:nvPr>
            <p:ph type="ftr" sz="quarter" idx="11"/>
          </p:nvPr>
        </p:nvSpPr>
        <p:spPr/>
        <p:txBody>
          <a:bodyPr/>
          <a:lstStyle/>
          <a:p>
            <a:r>
              <a:rPr lang="de-CH" smtClean="0"/>
              <a:t>J+S </a:t>
            </a:r>
            <a:endParaRPr lang="de-CH"/>
          </a:p>
        </p:txBody>
      </p:sp>
      <p:sp>
        <p:nvSpPr>
          <p:cNvPr id="14" name="Foliennummernplatzhalter 13"/>
          <p:cNvSpPr>
            <a:spLocks noGrp="1"/>
          </p:cNvSpPr>
          <p:nvPr>
            <p:ph type="sldNum" sz="quarter" idx="12"/>
          </p:nvPr>
        </p:nvSpPr>
        <p:spPr/>
        <p:txBody>
          <a:bodyPr/>
          <a:lstStyle/>
          <a:p>
            <a:fld id="{CBF553DA-6993-4E90-BEA9-492A5F5509EB}" type="slidenum">
              <a:rPr lang="de-CH" smtClean="0"/>
              <a:t>9</a:t>
            </a:fld>
            <a:endParaRPr lang="de-CH"/>
          </a:p>
        </p:txBody>
      </p:sp>
    </p:spTree>
    <p:extLst>
      <p:ext uri="{BB962C8B-B14F-4D97-AF65-F5344CB8AC3E}">
        <p14:creationId xmlns:p14="http://schemas.microsoft.com/office/powerpoint/2010/main" val="40607774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503</Words>
  <Application>Microsoft Office PowerPoint</Application>
  <PresentationFormat>Bildschirmpräsentation (4:3)</PresentationFormat>
  <Paragraphs>171</Paragraphs>
  <Slides>14</Slides>
  <Notes>0</Notes>
  <HiddenSlides>0</HiddenSlides>
  <MMClips>0</MMClips>
  <ScaleCrop>false</ScaleCrop>
  <HeadingPairs>
    <vt:vector size="4" baseType="variant">
      <vt:variant>
        <vt:lpstr>Design</vt:lpstr>
      </vt:variant>
      <vt:variant>
        <vt:i4>1</vt:i4>
      </vt:variant>
      <vt:variant>
        <vt:lpstr>Folientitel</vt:lpstr>
      </vt:variant>
      <vt:variant>
        <vt:i4>14</vt:i4>
      </vt:variant>
    </vt:vector>
  </HeadingPairs>
  <TitlesOfParts>
    <vt:vector size="15" baseType="lpstr">
      <vt:lpstr>Larissa</vt:lpstr>
      <vt:lpstr>Jugend + Sport</vt:lpstr>
      <vt:lpstr>PowerPoint-Präsentation</vt:lpstr>
      <vt:lpstr>Ausbildungsstruktur (1)</vt:lpstr>
      <vt:lpstr>Ausbildungsstruktur (2)</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Jugend und Sport</dc:title>
  <dc:creator>Georg</dc:creator>
  <cp:lastModifiedBy>Maurice</cp:lastModifiedBy>
  <cp:revision>30</cp:revision>
  <dcterms:created xsi:type="dcterms:W3CDTF">2013-11-27T13:45:49Z</dcterms:created>
  <dcterms:modified xsi:type="dcterms:W3CDTF">2014-06-17T19:45:10Z</dcterms:modified>
</cp:coreProperties>
</file>